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omfortaa" pitchFamily="2" charset="0"/>
      <p:regular r:id="rId17"/>
      <p:bold r:id="rId18"/>
    </p:embeddedFont>
    <p:embeddedFont>
      <p:font typeface="Comfortaa Regular" pitchFamily="2" charset="0"/>
      <p:regular r:id="rId19"/>
      <p:bold r:id="rId20"/>
    </p:embeddedFont>
    <p:embeddedFont>
      <p:font typeface="Coming Soon" panose="02000000000000000000" pitchFamily="2" charset="0"/>
      <p:regular r:id="rId21"/>
    </p:embeddedFont>
    <p:embeddedFont>
      <p:font typeface="Concert One" pitchFamily="2" charset="77"/>
      <p:regular r:id="rId22"/>
    </p:embeddedFont>
    <p:embeddedFont>
      <p:font typeface="Roboto Mono" pitchFamily="49" charset="0"/>
      <p:regular r:id="rId23"/>
      <p:bold r:id="rId24"/>
      <p:italic r:id="rId25"/>
      <p:boldItalic r:id="rId26"/>
    </p:embeddedFont>
    <p:embeddedFont>
      <p:font typeface="Roboto Mono Regular" pitchFamily="49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49" d="100"/>
          <a:sy n="149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9caf641d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9caf641d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9caf641d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9caf641d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53034354b_0_24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53034354b_0_24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6cdb0f21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6cdb0f21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9caf641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9caf641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9caf641d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9caf641d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9caf641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9caf641d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6cdb0f21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6cdb0f21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cdb0f21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6cdb0f21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9caf641d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9caf641d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8000"/>
          </a:blip>
          <a:srcRect l="-2090" t="2309" r="2090" b="40245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75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7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hyperlink" Target="https://www.njcu.edu/academics/resources-services/centralized-tutoring-and-academic-support-services/asynchronous-writing-coaching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hyperlink" Target="https://take2.ie/about-us/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gif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ctrTitle"/>
          </p:nvPr>
        </p:nvSpPr>
        <p:spPr>
          <a:xfrm>
            <a:off x="1638575" y="1382900"/>
            <a:ext cx="6414600" cy="1655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omfortaa"/>
                <a:ea typeface="Comfortaa"/>
                <a:cs typeface="Comfortaa"/>
                <a:sym typeface="Comfortaa"/>
              </a:rPr>
              <a:t>10 Minutes On</a:t>
            </a:r>
            <a:endParaRPr sz="4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u="sng">
                <a:latin typeface="Comfortaa"/>
                <a:ea typeface="Comfortaa"/>
                <a:cs typeface="Comfortaa"/>
                <a:sym typeface="Comfortaa"/>
              </a:rPr>
              <a:t>Writing a College Paper </a:t>
            </a:r>
            <a:endParaRPr sz="38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"/>
          </p:nvPr>
        </p:nvSpPr>
        <p:spPr>
          <a:xfrm>
            <a:off x="1638575" y="3440850"/>
            <a:ext cx="1500300" cy="13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Presented By:</a:t>
            </a:r>
            <a:endParaRPr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Dr. Kathleen Rennie, Ph.D, APR, Fellow PRSA</a:t>
            </a:r>
            <a:endParaRPr sz="13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p27"/>
          <p:cNvSpPr/>
          <p:nvPr/>
        </p:nvSpPr>
        <p:spPr>
          <a:xfrm rot="365">
            <a:off x="1910563" y="3820690"/>
            <a:ext cx="934470" cy="27333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76" name="Google Shape;176;p27"/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>
            <a:off x="6059225" y="3603225"/>
            <a:ext cx="2935475" cy="810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7" name="Google Shape;177;p27"/>
          <p:cNvPicPr preferRelativeResize="0"/>
          <p:nvPr/>
        </p:nvPicPr>
        <p:blipFill rotWithShape="1">
          <a:blip r:embed="rId6">
            <a:alphaModFix/>
          </a:blip>
          <a:srcRect t="16734" r="8892" b="18300"/>
          <a:stretch/>
        </p:blipFill>
        <p:spPr>
          <a:xfrm>
            <a:off x="6059225" y="3038000"/>
            <a:ext cx="2738649" cy="846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8" name="Google Shape;178;p27"/>
          <p:cNvSpPr txBox="1"/>
          <p:nvPr/>
        </p:nvSpPr>
        <p:spPr>
          <a:xfrm>
            <a:off x="2126225" y="1266225"/>
            <a:ext cx="718800" cy="96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~</a:t>
            </a:r>
            <a:endParaRPr sz="5100">
              <a:solidFill>
                <a:schemeClr val="lt1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7001550" y="1266213"/>
            <a:ext cx="718800" cy="96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~</a:t>
            </a:r>
            <a:endParaRPr sz="5100">
              <a:solidFill>
                <a:schemeClr val="lt1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6483000" y="3238350"/>
            <a:ext cx="23784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   Brought to you by :</a:t>
            </a:r>
            <a:endParaRPr sz="1100"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NJCU Marketing Department</a:t>
            </a:r>
            <a:endParaRPr sz="1000"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1" name="Google Shape;181;p27" descr="New Jersey City University Athletics - Official Athletics Websit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">
            <a:off x="7574849" y="725328"/>
            <a:ext cx="355625" cy="3556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B917CB-0746-5046-87AE-A5D3A6572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95"/>
    </mc:Choice>
    <mc:Fallback>
      <p:transition spd="slow" advTm="58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 idx="4"/>
          </p:nvPr>
        </p:nvSpPr>
        <p:spPr>
          <a:xfrm>
            <a:off x="1146800" y="576900"/>
            <a:ext cx="33363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Comfortaa"/>
                <a:ea typeface="Comfortaa"/>
                <a:cs typeface="Comfortaa"/>
                <a:sym typeface="Comfortaa"/>
              </a:rPr>
              <a:t>REPEAT steps 6 and </a:t>
            </a:r>
            <a:r>
              <a:rPr lang="en" sz="2300" u="sng" dirty="0">
                <a:latin typeface="Comfortaa"/>
                <a:ea typeface="Comfortaa"/>
                <a:cs typeface="Comfortaa"/>
                <a:sym typeface="Comfortaa"/>
              </a:rPr>
              <a:t>7 as Needed</a:t>
            </a:r>
            <a:endParaRPr sz="2300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334375" y="50975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9" name="Google Shape;279;p36"/>
          <p:cNvSpPr txBox="1"/>
          <p:nvPr/>
        </p:nvSpPr>
        <p:spPr>
          <a:xfrm>
            <a:off x="597525" y="62560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4929475" y="1723525"/>
            <a:ext cx="28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300"/>
              </a:spcAft>
              <a:buNone/>
            </a:pPr>
            <a:endParaRPr sz="1600" b="1">
              <a:solidFill>
                <a:srgbClr val="0C2E3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1" name="Google Shape;281;p36" descr="Checklist Clipart clipart - Checklist, Paper, Text, transparent clip 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1850" y="644188"/>
            <a:ext cx="2884200" cy="38551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2" name="Google Shape;282;p36"/>
          <p:cNvSpPr txBox="1"/>
          <p:nvPr/>
        </p:nvSpPr>
        <p:spPr>
          <a:xfrm>
            <a:off x="811425" y="1507282"/>
            <a:ext cx="3437400" cy="2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1) Follows the required assignment</a:t>
            </a:r>
            <a:endParaRPr sz="1300" b="1" dirty="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2) Is in the right format/number of pages</a:t>
            </a:r>
            <a:endParaRPr sz="1300" b="1" dirty="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3) Tells a logical story – meaning sentences and paragraphs flow well and make sense</a:t>
            </a:r>
            <a:endParaRPr sz="1300" b="1" dirty="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4) Is in APA 7</a:t>
            </a:r>
            <a:r>
              <a:rPr lang="en" sz="1300" b="1" baseline="30000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th</a:t>
            </a:r>
            <a:r>
              <a:rPr lang="en" sz="1300" b="1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 edition</a:t>
            </a:r>
            <a:endParaRPr sz="1300" b="1" dirty="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b="1" dirty="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5) Is well edited</a:t>
            </a:r>
            <a:endParaRPr sz="1300" b="1" dirty="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D7AB1E-2053-8C40-ADDC-71795653C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39"/>
    </mc:Choice>
    <mc:Fallback>
      <p:transition spd="slow" advTm="46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7" descr="Reading by Folio Illustration Agency on Dribbbl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2718" flipH="1">
            <a:off x="1996945" y="1661269"/>
            <a:ext cx="2144933" cy="1652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7"/>
          <p:cNvGrpSpPr/>
          <p:nvPr/>
        </p:nvGrpSpPr>
        <p:grpSpPr>
          <a:xfrm>
            <a:off x="645666" y="2546205"/>
            <a:ext cx="1975955" cy="1974625"/>
            <a:chOff x="-331425" y="1579700"/>
            <a:chExt cx="1880250" cy="1905825"/>
          </a:xfrm>
        </p:grpSpPr>
        <p:sp>
          <p:nvSpPr>
            <p:cNvPr id="289" name="Google Shape;289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  <a:effectLst>
              <a:outerShdw blurRad="100013" dist="19050" dir="1200000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1438" dist="19050" dir="12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2" name="Google Shape;29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5950" y="854690"/>
            <a:ext cx="2674574" cy="3127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3" name="Google Shape;293;p37"/>
          <p:cNvSpPr txBox="1">
            <a:spLocks noGrp="1"/>
          </p:cNvSpPr>
          <p:nvPr>
            <p:ph type="title" idx="4"/>
          </p:nvPr>
        </p:nvSpPr>
        <p:spPr>
          <a:xfrm>
            <a:off x="1275100" y="557125"/>
            <a:ext cx="3048600" cy="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Print and Read a </a:t>
            </a:r>
            <a:r>
              <a:rPr lang="en" sz="2500" u="sng">
                <a:latin typeface="Comfortaa"/>
                <a:ea typeface="Comfortaa"/>
                <a:cs typeface="Comfortaa"/>
                <a:sym typeface="Comfortaa"/>
              </a:rPr>
              <a:t>Final Time</a:t>
            </a:r>
            <a:endParaRPr sz="250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4294967295"/>
          </p:nvPr>
        </p:nvSpPr>
        <p:spPr>
          <a:xfrm rot="390862">
            <a:off x="1022448" y="3273195"/>
            <a:ext cx="1438488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21212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Remember To Read Aloud!</a:t>
            </a:r>
            <a:endParaRPr sz="1700">
              <a:solidFill>
                <a:srgbClr val="21212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917823">
            <a:off x="334375" y="50975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6" name="Google Shape;296;p37"/>
          <p:cNvSpPr txBox="1"/>
          <p:nvPr/>
        </p:nvSpPr>
        <p:spPr>
          <a:xfrm>
            <a:off x="597525" y="62560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9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5513998" y="1833870"/>
            <a:ext cx="2474100" cy="2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0C2E3A"/>
                </a:solidFill>
                <a:latin typeface="Comfortaa"/>
                <a:ea typeface="Comfortaa"/>
                <a:cs typeface="Comfortaa"/>
                <a:sym typeface="Comfortaa"/>
              </a:rPr>
              <a:t>Never hand in a paper you have not read – several times.</a:t>
            </a:r>
            <a:endParaRPr sz="2000" b="1" i="1" dirty="0">
              <a:solidFill>
                <a:srgbClr val="0C2E3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endParaRPr sz="1600" b="1" i="1" dirty="0">
              <a:solidFill>
                <a:srgbClr val="0C2E3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29736">
            <a:off x="2790587" y="3543033"/>
            <a:ext cx="1114697" cy="50564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/>
          <p:nvPr/>
        </p:nvSpPr>
        <p:spPr>
          <a:xfrm rot="2140826">
            <a:off x="3391536" y="1385029"/>
            <a:ext cx="945405" cy="50506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37" descr="Free Printers Cliparts, Download Free Printers Cliparts png images, Free  ClipArts on Clipart Library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8850" y="3474863"/>
            <a:ext cx="370801" cy="3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65A75D-7AA7-304C-9564-D6EF5C5AC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15"/>
    </mc:Choice>
    <mc:Fallback>
      <p:transition spd="slow" advTm="12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1900525" y="72030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6" name="Google Shape;306;p38"/>
          <p:cNvSpPr txBox="1"/>
          <p:nvPr/>
        </p:nvSpPr>
        <p:spPr>
          <a:xfrm>
            <a:off x="2117675" y="872350"/>
            <a:ext cx="6180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307;p38"/>
          <p:cNvSpPr txBox="1">
            <a:spLocks noGrp="1"/>
          </p:cNvSpPr>
          <p:nvPr>
            <p:ph type="title" idx="4294967295"/>
          </p:nvPr>
        </p:nvSpPr>
        <p:spPr>
          <a:xfrm>
            <a:off x="2781775" y="964663"/>
            <a:ext cx="38769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Deliver Your Paper</a:t>
            </a:r>
            <a:endParaRPr sz="2300" u="sng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title" idx="4294967295"/>
          </p:nvPr>
        </p:nvSpPr>
        <p:spPr>
          <a:xfrm>
            <a:off x="2426700" y="3602300"/>
            <a:ext cx="44439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Hand in your paper as the assignment requires!</a:t>
            </a:r>
            <a:endParaRPr sz="21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8" descr="E-mail, house, inbox, letter, mail, mailbox, post icon - Download on  Iconfind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9112" y="1472200"/>
            <a:ext cx="2199075" cy="2199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ED8503-537D-E742-BC08-372DA11D1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31"/>
    </mc:Choice>
    <mc:Fallback>
      <p:transition spd="slow" advTm="30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1178324" y="694550"/>
            <a:ext cx="33062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 dirty="0">
                <a:latin typeface="Comfortaa"/>
                <a:ea typeface="Comfortaa"/>
                <a:cs typeface="Comfortaa"/>
                <a:sym typeface="Comfortaa"/>
              </a:rPr>
              <a:t>Good Luck!</a:t>
            </a:r>
            <a:endParaRPr sz="3300" u="sng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5152100" y="840025"/>
            <a:ext cx="297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NJCU Remote Writing Coaching</a:t>
            </a:r>
            <a:endParaRPr sz="32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617100" y="1540150"/>
            <a:ext cx="36897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4042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And…if you need more assistance, contact the Hub’s Remote Writing Coach:</a:t>
            </a:r>
            <a:endParaRPr sz="1000" u="sng">
              <a:solidFill>
                <a:srgbClr val="41404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800" u="sng">
              <a:solidFill>
                <a:srgbClr val="41404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14042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Need a refresher on other key learnings? Check out our other videos in our “10 Minutes On” series, available on the Marketing Department Website:</a:t>
            </a:r>
            <a:endParaRPr sz="1300">
              <a:solidFill>
                <a:srgbClr val="41404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414042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https://www.njcu.edu/academics/schools-colleges/school-business/departments/marketing</a:t>
            </a:r>
            <a:endParaRPr sz="1300">
              <a:solidFill>
                <a:srgbClr val="41404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4306800" y="1690100"/>
            <a:ext cx="5304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1963" y="1604765"/>
            <a:ext cx="2674574" cy="3127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9" name="Google Shape;319;p39"/>
          <p:cNvSpPr txBox="1"/>
          <p:nvPr/>
        </p:nvSpPr>
        <p:spPr>
          <a:xfrm>
            <a:off x="5585450" y="2601100"/>
            <a:ext cx="20034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14042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https://www.njcu.edu/academics/resources-services/centralized-tutoring-and-academic-support-services/asynchronous-writing-coaching</a:t>
            </a:r>
            <a:endParaRPr sz="1300">
              <a:solidFill>
                <a:srgbClr val="41404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300" u="sng">
              <a:solidFill>
                <a:srgbClr val="41404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320" name="Google Shape;320;p39" descr="The Hub: Centralized Tutoring Services - Photos | Facebook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3500" y="3924350"/>
            <a:ext cx="629225" cy="6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0CEF89-D0CE-3241-ABB6-B49C25E6C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38"/>
    </mc:Choice>
    <mc:Fallback>
      <p:transition spd="slow" advTm="2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title"/>
          </p:nvPr>
        </p:nvSpPr>
        <p:spPr>
          <a:xfrm>
            <a:off x="1142750" y="883597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Thanks!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6" name="Google Shape;326;p40"/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0"/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0"/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550" y="1282950"/>
            <a:ext cx="3428775" cy="3442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0" name="Google Shape;330;p40"/>
          <p:cNvSpPr txBox="1"/>
          <p:nvPr/>
        </p:nvSpPr>
        <p:spPr>
          <a:xfrm>
            <a:off x="806900" y="2201750"/>
            <a:ext cx="2963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  Graphics Used:</a:t>
            </a:r>
            <a:endParaRPr sz="12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Hands of character writing letter at desk with papers, pencil, envelopes and coffee cup. [Photograph]. (n.d.). Vector, Freepik.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Printers Cliparts #221879 [Photograph]. (n.d.). Collection of Printers Cliparts, Clipart Library.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RED BALLPOINT PEN CLIP ART [Photograph]. (n.d.). Clker.com.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[Photograph]. (n.d.). </a:t>
            </a:r>
            <a:r>
              <a:rPr lang="en" sz="800" b="1">
                <a:solidFill>
                  <a:schemeClr val="hlink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/>
              </a:rPr>
              <a:t>Https://take2.ie/about-us/</a:t>
            </a: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Checklist Clipart [Photograph]. (n.d.). Checklist, Kissclipart.com.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Driver, M. (n.d.). Reading [Photograph]. Dribble.com.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" sz="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[Photograph]. (n.d.). Real Estate Lineal Color Set icon set, Iconfinder.com.</a:t>
            </a:r>
            <a:endParaRPr sz="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1212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1" name="Google Shape;331;p40" descr="New Jersey City University Athletics - Official Athletics Websit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">
            <a:off x="7292726" y="404926"/>
            <a:ext cx="478675" cy="4786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2" name="Google Shape;332;p40"/>
          <p:cNvSpPr txBox="1"/>
          <p:nvPr/>
        </p:nvSpPr>
        <p:spPr>
          <a:xfrm rot="-401258">
            <a:off x="6847906" y="3207440"/>
            <a:ext cx="1311222" cy="129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Created by Maria Isabel Sanchez, Marketing Major, 2022 Graduate</a:t>
            </a:r>
            <a:endParaRPr sz="12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19E70F-8649-0D4C-92A4-032476F08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4"/>
    </mc:Choice>
    <mc:Fallback>
      <p:transition spd="slow" advTm="15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1612525" y="548575"/>
            <a:ext cx="65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latin typeface="Comfortaa"/>
                <a:ea typeface="Comfortaa"/>
                <a:cs typeface="Comfortaa"/>
                <a:sym typeface="Comfortaa"/>
              </a:rPr>
              <a:t>Read the Assignment Carefully</a:t>
            </a:r>
            <a:endParaRPr sz="270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1181650" y="484076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8" name="Google Shape;188;p28"/>
          <p:cNvSpPr txBox="1"/>
          <p:nvPr/>
        </p:nvSpPr>
        <p:spPr>
          <a:xfrm>
            <a:off x="1487575" y="56945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28" descr="Road 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8550" y="3266100"/>
            <a:ext cx="5581651" cy="1831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0" name="Google Shape;190;p28" descr="Picture of green traffic sign free image downloa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725" y="921400"/>
            <a:ext cx="7079300" cy="3215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2280525" y="1716600"/>
            <a:ext cx="4757700" cy="1085100"/>
          </a:xfrm>
          <a:prstGeom prst="rect">
            <a:avLst/>
          </a:prstGeom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2F2F2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1. What is the assigned format?</a:t>
            </a:r>
            <a:endParaRPr sz="2300">
              <a:solidFill>
                <a:srgbClr val="F2F2F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2F2F2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2. What is the objective of the paper?</a:t>
            </a:r>
            <a:endParaRPr sz="2300">
              <a:solidFill>
                <a:srgbClr val="F2F2F2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471125" y="1218838"/>
            <a:ext cx="376500" cy="40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❕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8F2A7F-484E-4343-86C6-0BB0A11F4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75"/>
    </mc:Choice>
    <mc:Fallback>
      <p:transition spd="slow" advTm="62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 idx="4294967295"/>
          </p:nvPr>
        </p:nvSpPr>
        <p:spPr>
          <a:xfrm>
            <a:off x="2531025" y="550550"/>
            <a:ext cx="55872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latin typeface="Comfortaa"/>
                <a:ea typeface="Comfortaa"/>
                <a:cs typeface="Comfortaa"/>
                <a:sym typeface="Comfortaa"/>
              </a:rPr>
              <a:t>Gather Sources</a:t>
            </a:r>
            <a:endParaRPr sz="2600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1181650" y="484076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9" name="Google Shape;199;p29"/>
          <p:cNvSpPr txBox="1"/>
          <p:nvPr/>
        </p:nvSpPr>
        <p:spPr>
          <a:xfrm>
            <a:off x="1487575" y="56945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950" y="1138850"/>
            <a:ext cx="5741174" cy="30545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1" name="Google Shape;201;p29"/>
          <p:cNvSpPr txBox="1"/>
          <p:nvPr/>
        </p:nvSpPr>
        <p:spPr>
          <a:xfrm>
            <a:off x="3510775" y="4292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https://www.njcu.edu/library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82AC22-83F8-1F42-ABCE-9DE30E18B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98"/>
    </mc:Choice>
    <mc:Fallback>
      <p:transition spd="slow" advTm="75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 idx="4294967295"/>
          </p:nvPr>
        </p:nvSpPr>
        <p:spPr>
          <a:xfrm>
            <a:off x="2259325" y="474000"/>
            <a:ext cx="56166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Comfortaa"/>
                <a:ea typeface="Comfortaa"/>
                <a:cs typeface="Comfortaa"/>
                <a:sym typeface="Comfortaa"/>
              </a:rPr>
              <a:t>Outline or Mind Map Your Paper</a:t>
            </a:r>
            <a:endParaRPr sz="2300" u="sng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1181650" y="484076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8" name="Google Shape;208;p30"/>
          <p:cNvSpPr txBox="1"/>
          <p:nvPr/>
        </p:nvSpPr>
        <p:spPr>
          <a:xfrm>
            <a:off x="1487575" y="56945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6"/>
          <a:srcRect t="10267" b="1519"/>
          <a:stretch/>
        </p:blipFill>
        <p:spPr>
          <a:xfrm>
            <a:off x="2098200" y="1911568"/>
            <a:ext cx="5494600" cy="2423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0" name="Google Shape;210;p30"/>
          <p:cNvSpPr txBox="1"/>
          <p:nvPr/>
        </p:nvSpPr>
        <p:spPr>
          <a:xfrm>
            <a:off x="1915375" y="1101082"/>
            <a:ext cx="61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3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OUTLINE how your paper will flow BEFORE you begin to write.</a:t>
            </a:r>
            <a:endParaRPr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7592800" y="4026025"/>
            <a:ext cx="7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*Ex.1</a:t>
            </a:r>
            <a:endParaRPr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1846500" y="1691200"/>
            <a:ext cx="28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*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70E224-088D-C043-8E2D-5F48A221B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12"/>
    </mc:Choice>
    <mc:Fallback>
      <p:transition spd="slow" advTm="45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 idx="4294967295"/>
          </p:nvPr>
        </p:nvSpPr>
        <p:spPr>
          <a:xfrm>
            <a:off x="2259325" y="531650"/>
            <a:ext cx="56166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Comfortaa"/>
                <a:ea typeface="Comfortaa"/>
                <a:cs typeface="Comfortaa"/>
                <a:sym typeface="Comfortaa"/>
              </a:rPr>
              <a:t>Outline or Mind Map Your Paper (cont.)</a:t>
            </a:r>
            <a:endParaRPr sz="2000" u="sng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1181650" y="484076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9" name="Google Shape;219;p31"/>
          <p:cNvSpPr txBox="1"/>
          <p:nvPr/>
        </p:nvSpPr>
        <p:spPr>
          <a:xfrm>
            <a:off x="1487575" y="56945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6">
            <a:alphaModFix/>
          </a:blip>
          <a:srcRect t="1443" b="14346"/>
          <a:stretch/>
        </p:blipFill>
        <p:spPr>
          <a:xfrm>
            <a:off x="2069101" y="1138850"/>
            <a:ext cx="5616599" cy="352366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/>
        </p:nvSpPr>
        <p:spPr>
          <a:xfrm>
            <a:off x="7685700" y="3608000"/>
            <a:ext cx="72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*Ex.2</a:t>
            </a:r>
            <a:endParaRPr sz="13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5650" y="2421900"/>
            <a:ext cx="1784601" cy="2086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3" name="Google Shape;223;p31"/>
          <p:cNvSpPr txBox="1"/>
          <p:nvPr/>
        </p:nvSpPr>
        <p:spPr>
          <a:xfrm>
            <a:off x="1849400" y="3078925"/>
            <a:ext cx="151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Remember, there is NO such thing as “writer’s block.” Rather, “writer’s block” means you have nothing to write about.  Garbage in equals garbage out.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AA29C8-EA3E-9741-A751-5BDF3F1BF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86"/>
    </mc:Choice>
    <mc:Fallback>
      <p:transition spd="slow" advTm="26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2"/>
          <p:cNvGrpSpPr/>
          <p:nvPr/>
        </p:nvGrpSpPr>
        <p:grpSpPr>
          <a:xfrm rot="-713319">
            <a:off x="936504" y="1561606"/>
            <a:ext cx="2884120" cy="2592253"/>
            <a:chOff x="-331425" y="1579700"/>
            <a:chExt cx="1880250" cy="1905825"/>
          </a:xfrm>
        </p:grpSpPr>
        <p:sp>
          <p:nvSpPr>
            <p:cNvPr id="229" name="Google Shape;229;p32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1438" dist="19050" dir="12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32"/>
          <p:cNvSpPr txBox="1">
            <a:spLocks noGrp="1"/>
          </p:cNvSpPr>
          <p:nvPr>
            <p:ph type="title" idx="4"/>
          </p:nvPr>
        </p:nvSpPr>
        <p:spPr>
          <a:xfrm>
            <a:off x="1275100" y="557125"/>
            <a:ext cx="3048600" cy="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omfortaa"/>
                <a:ea typeface="Comfortaa"/>
                <a:cs typeface="Comfortaa"/>
                <a:sym typeface="Comfortaa"/>
              </a:rPr>
              <a:t>Know How to </a:t>
            </a:r>
            <a:r>
              <a:rPr lang="en" sz="2500" u="sng" dirty="0">
                <a:latin typeface="Comfortaa"/>
                <a:ea typeface="Comfortaa"/>
                <a:cs typeface="Comfortaa"/>
                <a:sym typeface="Comfortaa"/>
              </a:rPr>
              <a:t>Cite Properly</a:t>
            </a:r>
            <a:endParaRPr sz="2500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4294967295"/>
          </p:nvPr>
        </p:nvSpPr>
        <p:spPr>
          <a:xfrm rot="-287740">
            <a:off x="1539819" y="2317462"/>
            <a:ext cx="2228401" cy="1597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If you do not remember how to use APA Style, see our “</a:t>
            </a:r>
            <a:r>
              <a:rPr lang="en" sz="1600" i="1">
                <a:solidFill>
                  <a:srgbClr val="21212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10 Minutes</a:t>
            </a:r>
            <a:r>
              <a:rPr lang="en" sz="1600">
                <a:solidFill>
                  <a:srgbClr val="21212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” PPT regarding APA.</a:t>
            </a:r>
            <a:endParaRPr sz="1600">
              <a:solidFill>
                <a:srgbClr val="21212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21212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334375" y="50975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5" name="Google Shape;235;p32"/>
          <p:cNvSpPr txBox="1"/>
          <p:nvPr/>
        </p:nvSpPr>
        <p:spPr>
          <a:xfrm>
            <a:off x="597525" y="62560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5083525" y="1809125"/>
            <a:ext cx="2884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300"/>
              </a:spcAft>
              <a:buNone/>
            </a:pPr>
            <a:r>
              <a:rPr lang="en" sz="1600" b="1" i="1">
                <a:solidFill>
                  <a:srgbClr val="0C2E3A"/>
                </a:solidFill>
                <a:latin typeface="Comfortaa"/>
                <a:ea typeface="Comfortaa"/>
                <a:cs typeface="Comfortaa"/>
                <a:sym typeface="Comfortaa"/>
              </a:rPr>
              <a:t>To paraphrase:</a:t>
            </a:r>
            <a:r>
              <a:rPr lang="en" sz="1600" b="1">
                <a:solidFill>
                  <a:srgbClr val="0C2E3A"/>
                </a:solidFill>
                <a:latin typeface="Comfortaa"/>
                <a:ea typeface="Comfortaa"/>
                <a:cs typeface="Comfortaa"/>
                <a:sym typeface="Comfortaa"/>
              </a:rPr>
              <a:t> to express the meaning of the writer using DIFFERENT WORDS especially to achieve greater clarity.</a:t>
            </a:r>
            <a:endParaRPr sz="1600" b="1">
              <a:solidFill>
                <a:srgbClr val="0C2E3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7" name="Google Shape;237;p32" descr="Publication Manual of the American Psychological Association, Seventh  Edition"/>
          <p:cNvPicPr preferRelativeResize="0"/>
          <p:nvPr/>
        </p:nvPicPr>
        <p:blipFill rotWithShape="1">
          <a:blip r:embed="rId6">
            <a:alphaModFix/>
          </a:blip>
          <a:srcRect t="6817" b="7204"/>
          <a:stretch/>
        </p:blipFill>
        <p:spPr>
          <a:xfrm>
            <a:off x="5143500" y="625600"/>
            <a:ext cx="2764250" cy="3441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8" name="Google Shape;23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381916" flipH="1">
            <a:off x="3925039" y="1640538"/>
            <a:ext cx="1054095" cy="407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9" name="Google Shape;23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418321" flipH="1">
            <a:off x="3960179" y="3847522"/>
            <a:ext cx="1054202" cy="4781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C897DB-638A-5643-B0B9-79D1B2310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86"/>
    </mc:Choice>
    <mc:Fallback>
      <p:transition spd="slow" advTm="2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/>
        </p:nvSpPr>
        <p:spPr>
          <a:xfrm>
            <a:off x="2163675" y="857025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5" name="Google Shape;245;p33" descr="Free Vector | Hands of character writing letter at desk with papers,  pencil, envelopes and coffee cup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3713" y="1426425"/>
            <a:ext cx="4653075" cy="29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>
            <a:spLocks noGrp="1"/>
          </p:cNvSpPr>
          <p:nvPr>
            <p:ph type="title" idx="4294967295"/>
          </p:nvPr>
        </p:nvSpPr>
        <p:spPr>
          <a:xfrm>
            <a:off x="2781775" y="964663"/>
            <a:ext cx="38769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Begin Draft ONE</a:t>
            </a:r>
            <a:endParaRPr sz="2300" u="sng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917823">
            <a:off x="1900525" y="72030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51D780-75BA-774B-B144-EA277B85E9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16"/>
    </mc:Choice>
    <mc:Fallback>
      <p:transition spd="slow" advTm="77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 idx="4"/>
          </p:nvPr>
        </p:nvSpPr>
        <p:spPr>
          <a:xfrm>
            <a:off x="1146800" y="576900"/>
            <a:ext cx="33363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fortaa"/>
                <a:ea typeface="Comfortaa"/>
                <a:cs typeface="Comfortaa"/>
                <a:sym typeface="Comfortaa"/>
              </a:rPr>
              <a:t>PRINT Draft ONE </a:t>
            </a:r>
            <a:r>
              <a:rPr lang="en" sz="2300" u="sng">
                <a:latin typeface="Comfortaa"/>
                <a:ea typeface="Comfortaa"/>
                <a:cs typeface="Comfortaa"/>
                <a:sym typeface="Comfortaa"/>
              </a:rPr>
              <a:t>and READ it ALOUD</a:t>
            </a:r>
            <a:endParaRPr sz="230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334375" y="50975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4"/>
          <p:cNvSpPr txBox="1"/>
          <p:nvPr/>
        </p:nvSpPr>
        <p:spPr>
          <a:xfrm>
            <a:off x="597525" y="62560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4929475" y="1723525"/>
            <a:ext cx="28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300"/>
              </a:spcAft>
              <a:buNone/>
            </a:pPr>
            <a:endParaRPr sz="1600" b="1">
              <a:solidFill>
                <a:srgbClr val="0C2E3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6" name="Google Shape;256;p34" descr="Free Printers Cliparts, Download Free Printers Cliparts png images, Free  ClipArts on Clipart Librar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5325" y="1723525"/>
            <a:ext cx="2743651" cy="23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 descr="Red Ballpoint Pen Clip Art at Clker.com - vector clip art online, royalty  free &amp;amp; public domai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1481">
            <a:off x="5905163" y="1651362"/>
            <a:ext cx="2445275" cy="3613175"/>
          </a:xfrm>
          <a:prstGeom prst="rect">
            <a:avLst/>
          </a:prstGeom>
          <a:noFill/>
          <a:ln>
            <a:noFill/>
          </a:ln>
          <a:effectLst>
            <a:outerShdw blurRad="57150" dist="85725" dir="2460000" algn="bl" rotWithShape="0">
              <a:srgbClr val="000000">
                <a:alpha val="45000"/>
              </a:srgbClr>
            </a:outerShdw>
          </a:effectLst>
        </p:spPr>
      </p:pic>
      <p:pic>
        <p:nvPicPr>
          <p:cNvPr id="258" name="Google Shape;25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9475" y="313325"/>
            <a:ext cx="2254675" cy="2636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9" name="Google Shape;259;p34"/>
          <p:cNvSpPr txBox="1"/>
          <p:nvPr/>
        </p:nvSpPr>
        <p:spPr>
          <a:xfrm>
            <a:off x="4988814" y="1415725"/>
            <a:ext cx="2136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Edit as you read!</a:t>
            </a:r>
            <a:endParaRPr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A7FBB8-E996-B143-83A9-7F664C422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63"/>
    </mc:Choice>
    <mc:Fallback>
      <p:transition spd="slow" advTm="47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 idx="4"/>
          </p:nvPr>
        </p:nvSpPr>
        <p:spPr>
          <a:xfrm>
            <a:off x="1231125" y="569225"/>
            <a:ext cx="3107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Edit and Add to Draft ONE to Create </a:t>
            </a:r>
            <a:r>
              <a:rPr lang="en" sz="2100" u="sng">
                <a:latin typeface="Comfortaa"/>
                <a:ea typeface="Comfortaa"/>
                <a:cs typeface="Comfortaa"/>
                <a:sym typeface="Comfortaa"/>
              </a:rPr>
              <a:t>Draft TWO</a:t>
            </a:r>
            <a:endParaRPr sz="2100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17823">
            <a:off x="334375" y="509751"/>
            <a:ext cx="954101" cy="740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5"/>
          <p:cNvSpPr txBox="1"/>
          <p:nvPr/>
        </p:nvSpPr>
        <p:spPr>
          <a:xfrm>
            <a:off x="597525" y="625600"/>
            <a:ext cx="427800" cy="56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sz="25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4929475" y="1723525"/>
            <a:ext cx="28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300"/>
              </a:spcAft>
              <a:buNone/>
            </a:pPr>
            <a:endParaRPr sz="1600" b="1">
              <a:solidFill>
                <a:srgbClr val="0C2E3A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8" name="Google Shape;268;p35" descr="Free Printers Cliparts, Download Free Printers Cliparts png images, Free  ClipArts on Clipart Librar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200" y="2117216"/>
            <a:ext cx="1907924" cy="165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 descr="Red Ballpoint Pen Clip Art at Clker.com - vector clip art online, royalty  free &amp;amp; public domai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38452">
            <a:off x="2547139" y="2261080"/>
            <a:ext cx="1719796" cy="2541188"/>
          </a:xfrm>
          <a:prstGeom prst="rect">
            <a:avLst/>
          </a:prstGeom>
          <a:noFill/>
          <a:ln>
            <a:noFill/>
          </a:ln>
          <a:effectLst>
            <a:outerShdw blurRad="57150" dist="85725" dir="2460000" algn="bl" rotWithShape="0">
              <a:srgbClr val="000000">
                <a:alpha val="45000"/>
              </a:srgbClr>
            </a:outerShdw>
          </a:effectLst>
        </p:spPr>
      </p:pic>
      <p:sp>
        <p:nvSpPr>
          <p:cNvPr id="270" name="Google Shape;270;p35"/>
          <p:cNvSpPr txBox="1"/>
          <p:nvPr/>
        </p:nvSpPr>
        <p:spPr>
          <a:xfrm>
            <a:off x="2759525" y="2653075"/>
            <a:ext cx="42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Roboto Mono Regular"/>
              <a:buChar char="+"/>
            </a:pPr>
            <a:endParaRPr sz="2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pic>
        <p:nvPicPr>
          <p:cNvPr id="271" name="Google Shape;271;p35" descr="About Us - Take 2 Performing Arts School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1975" y="712725"/>
            <a:ext cx="3394775" cy="3917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2" name="Google Shape;27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278950" flipH="1">
            <a:off x="4086316" y="1474812"/>
            <a:ext cx="1054209" cy="4781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AA3D66-618D-D84B-849F-707A6A3E9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69"/>
    </mc:Choice>
    <mc:Fallback>
      <p:transition spd="slow" advTm="31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3C6126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540</Words>
  <Application>Microsoft Macintosh PowerPoint</Application>
  <PresentationFormat>On-screen Show (16:9)</PresentationFormat>
  <Paragraphs>73</Paragraphs>
  <Slides>14</Slides>
  <Notes>14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Comfortaa Regular</vt:lpstr>
      <vt:lpstr>Roboto Mono Regular</vt:lpstr>
      <vt:lpstr>Roboto Mono</vt:lpstr>
      <vt:lpstr>Anonymous Pro</vt:lpstr>
      <vt:lpstr>Concert One</vt:lpstr>
      <vt:lpstr>Coming Soon</vt:lpstr>
      <vt:lpstr>Comfortaa</vt:lpstr>
      <vt:lpstr>Notebook Lesson by Slidesgo</vt:lpstr>
      <vt:lpstr>10 Minutes On  Writing a College Paper </vt:lpstr>
      <vt:lpstr>Read the Assignment Carefully </vt:lpstr>
      <vt:lpstr>Gather Sources</vt:lpstr>
      <vt:lpstr>Outline or Mind Map Your Paper </vt:lpstr>
      <vt:lpstr>Outline or Mind Map Your Paper (cont.) </vt:lpstr>
      <vt:lpstr>Know How to Cite Properly </vt:lpstr>
      <vt:lpstr>Begin Draft ONE  </vt:lpstr>
      <vt:lpstr>PRINT Draft ONE and READ it ALOUD </vt:lpstr>
      <vt:lpstr>Edit and Add to Draft ONE to Create Draft TWO  </vt:lpstr>
      <vt:lpstr>REPEAT steps 6 and 7 as Needed  </vt:lpstr>
      <vt:lpstr>Print and Read a Final Time </vt:lpstr>
      <vt:lpstr>Deliver Your Paper  </vt:lpstr>
      <vt:lpstr>Good Luck!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Minutes On  Writing a College Paper </dc:title>
  <cp:lastModifiedBy>Microsoft Office User</cp:lastModifiedBy>
  <cp:revision>4</cp:revision>
  <dcterms:modified xsi:type="dcterms:W3CDTF">2021-08-26T19:37:40Z</dcterms:modified>
</cp:coreProperties>
</file>