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149" d="100"/>
          <a:sy n="149" d="100"/>
        </p:scale>
        <p:origin x="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6cdb0f21a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6cdb0f21a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6cdb0f21a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6cdb0f21a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53034354b_0_24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53034354b_0_24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6cdb0f21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6cdb0f21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6cdb0f21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6cdb0f21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6cdb0f21a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6cdb0f21a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6cdb0f21a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6cdb0f21a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8000"/>
          </a:blip>
          <a:srcRect l="-2090" t="2309" r="2090" b="40245"/>
          <a:stretch/>
        </p:blipFill>
        <p:spPr>
          <a:xfrm>
            <a:off x="-247650" y="-187450"/>
            <a:ext cx="9736454" cy="5520130"/>
          </a:xfrm>
          <a:prstGeom prst="rect">
            <a:avLst/>
          </a:prstGeom>
          <a:noFill/>
          <a:ln>
            <a:noFill/>
          </a:ln>
        </p:spPr>
      </p:pic>
      <p:pic>
        <p:nvPicPr>
          <p:cNvPr id="11" name="Google Shape;11;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2" name="Google Shape;12;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3" name="Google Shape;13;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4" name="Google Shape;14;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5" name="Google Shape;15;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pic>
        <p:nvPicPr>
          <p:cNvPr id="56" name="Google Shape;56;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8" name="Google Shape;58;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9" name="Google Shape;59;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60" name="Google Shape;60;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1" name="Google Shape;61;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5" name="Google Shape;65;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6" name="Google Shape;66;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7" name="Google Shape;67;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8" name="Google Shape;68;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9" name="Google Shape;69;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0" name="Google Shape;70;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1" name="Google Shape;71;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2" name="Google Shape;72;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3" name="Google Shape;73;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4" name="Google Shape;74;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5"/>
        <p:cNvGrpSpPr/>
        <p:nvPr/>
      </p:nvGrpSpPr>
      <p:grpSpPr>
        <a:xfrm>
          <a:off x="0" y="0"/>
          <a:ext cx="0" cy="0"/>
          <a:chOff x="0" y="0"/>
          <a:chExt cx="0" cy="0"/>
        </a:xfrm>
      </p:grpSpPr>
      <p:pic>
        <p:nvPicPr>
          <p:cNvPr id="76" name="Google Shape;76;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7" name="Google Shape;77;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8" name="Google Shape;78;p1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 name="Google Shape;79;p1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0" name="Google Shape;80;p1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1" name="Google Shape;81;p1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3" name="Google Shape;83;p1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8" name="Google Shape;88;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9" name="Google Shape;89;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90" name="Google Shape;90;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1" name="Google Shape;91;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2">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4" name="Google Shape;94;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5" name="Google Shape;95;p16"/>
          <p:cNvSpPr txBox="1">
            <a:spLocks noGrp="1"/>
          </p:cNvSpPr>
          <p:nvPr>
            <p:ph type="title"/>
          </p:nvPr>
        </p:nvSpPr>
        <p:spPr>
          <a:xfrm>
            <a:off x="602672" y="2010025"/>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6" name="Google Shape;96;p16"/>
          <p:cNvSpPr txBox="1">
            <a:spLocks noGrp="1"/>
          </p:cNvSpPr>
          <p:nvPr>
            <p:ph type="subTitle" idx="1"/>
          </p:nvPr>
        </p:nvSpPr>
        <p:spPr>
          <a:xfrm>
            <a:off x="839201" y="2389868"/>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7" name="Google Shape;97;p16"/>
          <p:cNvSpPr txBox="1">
            <a:spLocks noGrp="1"/>
          </p:cNvSpPr>
          <p:nvPr>
            <p:ph type="title" idx="2"/>
          </p:nvPr>
        </p:nvSpPr>
        <p:spPr>
          <a:xfrm>
            <a:off x="5845528" y="201002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98" name="Google Shape;98;p16"/>
          <p:cNvSpPr txBox="1">
            <a:spLocks noGrp="1"/>
          </p:cNvSpPr>
          <p:nvPr>
            <p:ph type="subTitle" idx="3"/>
          </p:nvPr>
        </p:nvSpPr>
        <p:spPr>
          <a:xfrm>
            <a:off x="5845522" y="2389875"/>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9" name="Google Shape;99;p16"/>
          <p:cNvSpPr txBox="1">
            <a:spLocks noGrp="1"/>
          </p:cNvSpPr>
          <p:nvPr>
            <p:ph type="title" idx="4"/>
          </p:nvPr>
        </p:nvSpPr>
        <p:spPr>
          <a:xfrm>
            <a:off x="602672" y="3449699"/>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00" name="Google Shape;100;p16"/>
          <p:cNvSpPr txBox="1">
            <a:spLocks noGrp="1"/>
          </p:cNvSpPr>
          <p:nvPr>
            <p:ph type="subTitle" idx="5"/>
          </p:nvPr>
        </p:nvSpPr>
        <p:spPr>
          <a:xfrm>
            <a:off x="8392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1" name="Google Shape;101;p16"/>
          <p:cNvSpPr txBox="1">
            <a:spLocks noGrp="1"/>
          </p:cNvSpPr>
          <p:nvPr>
            <p:ph type="title" idx="6"/>
          </p:nvPr>
        </p:nvSpPr>
        <p:spPr>
          <a:xfrm>
            <a:off x="5845528" y="344969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02" name="Google Shape;102;p16"/>
          <p:cNvSpPr txBox="1">
            <a:spLocks noGrp="1"/>
          </p:cNvSpPr>
          <p:nvPr>
            <p:ph type="subTitle" idx="7"/>
          </p:nvPr>
        </p:nvSpPr>
        <p:spPr>
          <a:xfrm>
            <a:off x="5845522"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3" name="Google Shape;103;p16"/>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4"/>
        <p:cNvGrpSpPr/>
        <p:nvPr/>
      </p:nvGrpSpPr>
      <p:grpSpPr>
        <a:xfrm>
          <a:off x="0" y="0"/>
          <a:ext cx="0" cy="0"/>
          <a:chOff x="0" y="0"/>
          <a:chExt cx="0" cy="0"/>
        </a:xfrm>
      </p:grpSpPr>
      <p:pic>
        <p:nvPicPr>
          <p:cNvPr id="105" name="Google Shape;105;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7" name="Google Shape;107;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8" name="Google Shape;108;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9" name="Google Shape;109;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0" name="Google Shape;110;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1" name="Google Shape;111;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2" name="Google Shape;112;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3" name="Google Shape;113;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4" name="Google Shape;114;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_1_2">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7" name="Google Shape;117;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8" name="Google Shape;118;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9" name="Google Shape;119;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0" name="Google Shape;120;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1" name="Google Shape;121;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2" name="Google Shape;122;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p:cSld name="CAPTION_ONLY_1">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5" name="Google Shape;125;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6" name="Google Shape;126;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7" name="Google Shape;127;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8" name="Google Shape;128;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9" name="Google Shape;129;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30"/>
        <p:cNvGrpSpPr/>
        <p:nvPr/>
      </p:nvGrpSpPr>
      <p:grpSpPr>
        <a:xfrm>
          <a:off x="0" y="0"/>
          <a:ext cx="0" cy="0"/>
          <a:chOff x="0" y="0"/>
          <a:chExt cx="0" cy="0"/>
        </a:xfrm>
      </p:grpSpPr>
      <p:pic>
        <p:nvPicPr>
          <p:cNvPr id="131" name="Google Shape;131;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2" name="Google Shape;132;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3" name="Google Shape;133;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8" name="Google Shape;18;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9" name="Google Shape;19;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20" name="Google Shape;20;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1" name="Google Shape;21;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ix Columns">
  <p:cSld name="BIG_NUMBER_1_1_1">
    <p:spTree>
      <p:nvGrpSpPr>
        <p:cNvPr id="1" name="Shape 134"/>
        <p:cNvGrpSpPr/>
        <p:nvPr/>
      </p:nvGrpSpPr>
      <p:grpSpPr>
        <a:xfrm>
          <a:off x="0" y="0"/>
          <a:ext cx="0" cy="0"/>
          <a:chOff x="0" y="0"/>
          <a:chExt cx="0" cy="0"/>
        </a:xfrm>
      </p:grpSpPr>
      <p:pic>
        <p:nvPicPr>
          <p:cNvPr id="135" name="Google Shape;135;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6" name="Google Shape;136;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7" name="Google Shape;137;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8" name="Google Shape;138;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9" name="Google Shape;139;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0" name="Google Shape;140;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1" name="Google Shape;141;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2" name="Google Shape;142;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4" name="Google Shape;144;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5" name="Google Shape;145;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6" name="Google Shape;146;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7" name="Google Shape;147;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8" name="Google Shape;148;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9" name="Google Shape;149;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 Credits">
  <p:cSld name="SECTION_TITLE_AND_DESCRIPTION_1_1_3">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2" name="Google Shape;152;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3" name="Google Shape;153;p22"/>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154" name="Google Shape;154;p22"/>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5" name="Google Shape;155;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6" name="Google Shape;156;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7" name="Google Shape;157;p22"/>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8"/>
        <p:cNvGrpSpPr/>
        <p:nvPr/>
      </p:nvGrpSpPr>
      <p:grpSpPr>
        <a:xfrm>
          <a:off x="0" y="0"/>
          <a:ext cx="0" cy="0"/>
          <a:chOff x="0" y="0"/>
          <a:chExt cx="0" cy="0"/>
        </a:xfrm>
      </p:grpSpPr>
      <p:pic>
        <p:nvPicPr>
          <p:cNvPr id="159" name="Google Shape;159;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60"/>
        <p:cNvGrpSpPr/>
        <p:nvPr/>
      </p:nvGrpSpPr>
      <p:grpSpPr>
        <a:xfrm>
          <a:off x="0" y="0"/>
          <a:ext cx="0" cy="0"/>
          <a:chOff x="0" y="0"/>
          <a:chExt cx="0" cy="0"/>
        </a:xfrm>
      </p:grpSpPr>
      <p:pic>
        <p:nvPicPr>
          <p:cNvPr id="161" name="Google Shape;161;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2" name="Google Shape;162;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3"/>
        <p:cNvGrpSpPr/>
        <p:nvPr/>
      </p:nvGrpSpPr>
      <p:grpSpPr>
        <a:xfrm>
          <a:off x="0" y="0"/>
          <a:ext cx="0" cy="0"/>
          <a:chOff x="0" y="0"/>
          <a:chExt cx="0" cy="0"/>
        </a:xfrm>
      </p:grpSpPr>
      <p:pic>
        <p:nvPicPr>
          <p:cNvPr id="164" name="Google Shape;164;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5" name="Google Shape;165;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6"/>
        <p:cNvGrpSpPr/>
        <p:nvPr/>
      </p:nvGrpSpPr>
      <p:grpSpPr>
        <a:xfrm>
          <a:off x="0" y="0"/>
          <a:ext cx="0" cy="0"/>
          <a:chOff x="0" y="0"/>
          <a:chExt cx="0" cy="0"/>
        </a:xfrm>
      </p:grpSpPr>
      <p:pic>
        <p:nvPicPr>
          <p:cNvPr id="167" name="Google Shape;16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8" name="Google Shape;168;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4" name="Google Shape;24;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5" name="Google Shape;25;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 name="Google Shape;29;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0" name="Google Shape;30;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74467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2" name="Google Shape;32;p5"/>
          <p:cNvSpPr txBox="1">
            <a:spLocks noGrp="1"/>
          </p:cNvSpPr>
          <p:nvPr>
            <p:ph type="body" idx="2"/>
          </p:nvPr>
        </p:nvSpPr>
        <p:spPr>
          <a:xfrm>
            <a:off x="480592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5" name="Google Shape;35;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6" name="Google Shape;36;p6"/>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9" name="Google Shape;39;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40" name="Google Shape;40;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1" name="Google Shape;41;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pic>
        <p:nvPicPr>
          <p:cNvPr id="43" name="Google Shape;43;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dist="57150" dir="5400000" algn="bl" rotWithShape="0">
              <a:srgbClr val="000000">
                <a:alpha val="39000"/>
              </a:srgbClr>
            </a:outerShdw>
          </a:effectLst>
        </p:spPr>
      </p:pic>
      <p:sp>
        <p:nvSpPr>
          <p:cNvPr id="44" name="Google Shape;44;p8"/>
          <p:cNvSpPr txBox="1">
            <a:spLocks noGrp="1"/>
          </p:cNvSpPr>
          <p:nvPr>
            <p:ph type="title"/>
          </p:nvPr>
        </p:nvSpPr>
        <p:spPr>
          <a:xfrm rot="877333">
            <a:off x="6289345" y="436639"/>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pic>
        <p:nvPicPr>
          <p:cNvPr id="46" name="Google Shape;46;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7" name="Google Shape;47;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8" name="Google Shape;48;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9" name="Google Shape;49;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50" name="Google Shape;50;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pic>
        <p:nvPicPr>
          <p:cNvPr id="52" name="Google Shape;52;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3" name="Google Shape;53;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4" name="Google Shape;54;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
        <p:nvSpPr>
          <p:cNvPr id="8" name="Google Shape;8;p1"/>
          <p:cNvSpPr/>
          <p:nvPr/>
        </p:nvSpPr>
        <p:spPr>
          <a:xfrm>
            <a:off x="0" y="0"/>
            <a:ext cx="9144000" cy="51435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75042"/>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hyperlink" Target="https://doi.org/" TargetMode="External"/><Relationship Id="rId3" Type="http://schemas.openxmlformats.org/officeDocument/2006/relationships/slideLayout" Target="../slideLayouts/slideLayout16.xml"/><Relationship Id="rId7" Type="http://schemas.openxmlformats.org/officeDocument/2006/relationships/hyperlink" Target="https://draweb.njcu.edu/"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10.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4.xml"/><Relationship Id="rId7" Type="http://schemas.openxmlformats.org/officeDocument/2006/relationships/image" Target="../media/image20.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apastyle.apa.org/blog" TargetMode="External"/><Relationship Id="rId5" Type="http://schemas.openxmlformats.org/officeDocument/2006/relationships/hyperlink" Target="https://apastyle.apa.org/" TargetMode="External"/><Relationship Id="rId4" Type="http://schemas.openxmlformats.org/officeDocument/2006/relationships/notesSlide" Target="../notesSlides/notesSlide13.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1.xml"/><Relationship Id="rId7" Type="http://schemas.openxmlformats.org/officeDocument/2006/relationships/image" Target="../media/image1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xml"/><Relationship Id="rId7" Type="http://schemas.openxmlformats.org/officeDocument/2006/relationships/image" Target="../media/image1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7.xml"/><Relationship Id="rId7" Type="http://schemas.openxmlformats.org/officeDocument/2006/relationships/image" Target="../media/image1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8.jp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ctrTitle"/>
          </p:nvPr>
        </p:nvSpPr>
        <p:spPr>
          <a:xfrm>
            <a:off x="1696850" y="1332123"/>
            <a:ext cx="6079800" cy="165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4200">
                <a:latin typeface="Comfortaa"/>
                <a:ea typeface="Comfortaa"/>
                <a:cs typeface="Comfortaa"/>
                <a:sym typeface="Comfortaa"/>
              </a:rPr>
              <a:t>10 Minutes On</a:t>
            </a:r>
            <a:endParaRPr sz="4200">
              <a:latin typeface="Comfortaa"/>
              <a:ea typeface="Comfortaa"/>
              <a:cs typeface="Comfortaa"/>
              <a:sym typeface="Comfortaa"/>
            </a:endParaRPr>
          </a:p>
          <a:p>
            <a:pPr marL="0" lvl="0" indent="0" algn="ctr" rtl="0">
              <a:spcBef>
                <a:spcPts val="0"/>
              </a:spcBef>
              <a:spcAft>
                <a:spcPts val="0"/>
              </a:spcAft>
              <a:buNone/>
            </a:pPr>
            <a:endParaRPr sz="3400">
              <a:latin typeface="Comfortaa"/>
              <a:ea typeface="Comfortaa"/>
              <a:cs typeface="Comfortaa"/>
              <a:sym typeface="Comfortaa"/>
            </a:endParaRPr>
          </a:p>
          <a:p>
            <a:pPr marL="0" lvl="0" indent="0" algn="ctr" rtl="0">
              <a:spcBef>
                <a:spcPts val="0"/>
              </a:spcBef>
              <a:spcAft>
                <a:spcPts val="0"/>
              </a:spcAft>
              <a:buNone/>
            </a:pPr>
            <a:r>
              <a:rPr lang="en" sz="4000" u="sng">
                <a:latin typeface="Comfortaa"/>
                <a:ea typeface="Comfortaa"/>
                <a:cs typeface="Comfortaa"/>
                <a:sym typeface="Comfortaa"/>
              </a:rPr>
              <a:t>Top 10 APA Mistakes</a:t>
            </a:r>
            <a:endParaRPr sz="4000" u="sng">
              <a:latin typeface="Comfortaa"/>
              <a:ea typeface="Comfortaa"/>
              <a:cs typeface="Comfortaa"/>
              <a:sym typeface="Comfortaa"/>
            </a:endParaRPr>
          </a:p>
        </p:txBody>
      </p:sp>
      <p:sp>
        <p:nvSpPr>
          <p:cNvPr id="174" name="Google Shape;174;p27"/>
          <p:cNvSpPr txBox="1">
            <a:spLocks noGrp="1"/>
          </p:cNvSpPr>
          <p:nvPr>
            <p:ph type="subTitle" idx="1"/>
          </p:nvPr>
        </p:nvSpPr>
        <p:spPr>
          <a:xfrm>
            <a:off x="1638575" y="3440850"/>
            <a:ext cx="1500300" cy="13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14042"/>
                </a:solidFill>
                <a:latin typeface="Comfortaa"/>
                <a:ea typeface="Comfortaa"/>
                <a:cs typeface="Comfortaa"/>
                <a:sym typeface="Comfortaa"/>
              </a:rPr>
              <a:t>Presented By:</a:t>
            </a:r>
            <a:endParaRPr>
              <a:solidFill>
                <a:srgbClr val="414042"/>
              </a:solidFill>
              <a:latin typeface="Comfortaa"/>
              <a:ea typeface="Comfortaa"/>
              <a:cs typeface="Comfortaa"/>
              <a:sym typeface="Comfortaa"/>
            </a:endParaRPr>
          </a:p>
          <a:p>
            <a:pPr marL="0" lvl="0" indent="0" algn="l" rtl="0">
              <a:spcBef>
                <a:spcPts val="0"/>
              </a:spcBef>
              <a:spcAft>
                <a:spcPts val="0"/>
              </a:spcAft>
              <a:buNone/>
            </a:pPr>
            <a:endParaRPr sz="1700">
              <a:solidFill>
                <a:srgbClr val="414042"/>
              </a:solidFill>
              <a:latin typeface="Comfortaa"/>
              <a:ea typeface="Comfortaa"/>
              <a:cs typeface="Comfortaa"/>
              <a:sym typeface="Comfortaa"/>
            </a:endParaRPr>
          </a:p>
          <a:p>
            <a:pPr marL="0" lvl="0" indent="0" algn="ctr" rtl="0">
              <a:spcBef>
                <a:spcPts val="0"/>
              </a:spcBef>
              <a:spcAft>
                <a:spcPts val="0"/>
              </a:spcAft>
              <a:buNone/>
            </a:pPr>
            <a:r>
              <a:rPr lang="en" sz="1300">
                <a:solidFill>
                  <a:srgbClr val="414042"/>
                </a:solidFill>
                <a:latin typeface="Comfortaa"/>
                <a:ea typeface="Comfortaa"/>
                <a:cs typeface="Comfortaa"/>
                <a:sym typeface="Comfortaa"/>
              </a:rPr>
              <a:t>Dr. Kathleen Rennie, Ph.D, APR, Fellow PRSA</a:t>
            </a:r>
            <a:endParaRPr sz="1300">
              <a:solidFill>
                <a:srgbClr val="414042"/>
              </a:solidFill>
              <a:latin typeface="Comfortaa"/>
              <a:ea typeface="Comfortaa"/>
              <a:cs typeface="Comfortaa"/>
              <a:sym typeface="Comfortaa"/>
            </a:endParaRPr>
          </a:p>
        </p:txBody>
      </p:sp>
      <p:sp>
        <p:nvSpPr>
          <p:cNvPr id="175" name="Google Shape;175;p27"/>
          <p:cNvSpPr/>
          <p:nvPr/>
        </p:nvSpPr>
        <p:spPr>
          <a:xfrm rot="365">
            <a:off x="1910563" y="3820690"/>
            <a:ext cx="934470" cy="27333"/>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76" name="Google Shape;176;p27"/>
          <p:cNvPicPr preferRelativeResize="0"/>
          <p:nvPr/>
        </p:nvPicPr>
        <p:blipFill rotWithShape="1">
          <a:blip r:embed="rId5">
            <a:alphaModFix/>
          </a:blip>
          <a:srcRect t="16970" r="8892" b="21025"/>
          <a:stretch/>
        </p:blipFill>
        <p:spPr>
          <a:xfrm>
            <a:off x="6059225" y="3603225"/>
            <a:ext cx="2935475" cy="810275"/>
          </a:xfrm>
          <a:prstGeom prst="rect">
            <a:avLst/>
          </a:prstGeom>
          <a:noFill/>
          <a:ln>
            <a:noFill/>
          </a:ln>
          <a:effectLst>
            <a:outerShdw blurRad="57150" dist="19050" dir="5400000" algn="bl" rotWithShape="0">
              <a:srgbClr val="000000">
                <a:alpha val="50000"/>
              </a:srgbClr>
            </a:outerShdw>
          </a:effectLst>
        </p:spPr>
      </p:pic>
      <p:pic>
        <p:nvPicPr>
          <p:cNvPr id="177" name="Google Shape;177;p27"/>
          <p:cNvPicPr preferRelativeResize="0"/>
          <p:nvPr/>
        </p:nvPicPr>
        <p:blipFill rotWithShape="1">
          <a:blip r:embed="rId6">
            <a:alphaModFix/>
          </a:blip>
          <a:srcRect t="16734" r="8892" b="18300"/>
          <a:stretch/>
        </p:blipFill>
        <p:spPr>
          <a:xfrm>
            <a:off x="6059225" y="3038000"/>
            <a:ext cx="2738649" cy="846050"/>
          </a:xfrm>
          <a:prstGeom prst="rect">
            <a:avLst/>
          </a:prstGeom>
          <a:noFill/>
          <a:ln>
            <a:noFill/>
          </a:ln>
          <a:effectLst>
            <a:outerShdw blurRad="57150" dist="19050" dir="5400000" algn="bl" rotWithShape="0">
              <a:srgbClr val="000000">
                <a:alpha val="50000"/>
              </a:srgbClr>
            </a:outerShdw>
          </a:effectLst>
        </p:spPr>
      </p:pic>
      <p:sp>
        <p:nvSpPr>
          <p:cNvPr id="178" name="Google Shape;178;p27"/>
          <p:cNvSpPr txBox="1"/>
          <p:nvPr/>
        </p:nvSpPr>
        <p:spPr>
          <a:xfrm>
            <a:off x="2126225" y="1192225"/>
            <a:ext cx="718800" cy="969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5100">
                <a:solidFill>
                  <a:schemeClr val="lt1"/>
                </a:solidFill>
                <a:latin typeface="Roboto Mono Regular"/>
                <a:ea typeface="Roboto Mono Regular"/>
                <a:cs typeface="Roboto Mono Regular"/>
                <a:sym typeface="Roboto Mono Regular"/>
              </a:rPr>
              <a:t>~</a:t>
            </a:r>
            <a:endParaRPr sz="5100">
              <a:solidFill>
                <a:schemeClr val="lt1"/>
              </a:solidFill>
              <a:latin typeface="Roboto Mono Regular"/>
              <a:ea typeface="Roboto Mono Regular"/>
              <a:cs typeface="Roboto Mono Regular"/>
              <a:sym typeface="Roboto Mono Regular"/>
            </a:endParaRPr>
          </a:p>
        </p:txBody>
      </p:sp>
      <p:sp>
        <p:nvSpPr>
          <p:cNvPr id="179" name="Google Shape;179;p27"/>
          <p:cNvSpPr txBox="1"/>
          <p:nvPr/>
        </p:nvSpPr>
        <p:spPr>
          <a:xfrm>
            <a:off x="6787600" y="1192213"/>
            <a:ext cx="718800" cy="969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5100">
                <a:solidFill>
                  <a:schemeClr val="lt1"/>
                </a:solidFill>
                <a:latin typeface="Roboto Mono Regular"/>
                <a:ea typeface="Roboto Mono Regular"/>
                <a:cs typeface="Roboto Mono Regular"/>
                <a:sym typeface="Roboto Mono Regular"/>
              </a:rPr>
              <a:t>~</a:t>
            </a:r>
            <a:endParaRPr sz="5100">
              <a:solidFill>
                <a:schemeClr val="lt1"/>
              </a:solidFill>
              <a:latin typeface="Roboto Mono Regular"/>
              <a:ea typeface="Roboto Mono Regular"/>
              <a:cs typeface="Roboto Mono Regular"/>
              <a:sym typeface="Roboto Mono Regular"/>
            </a:endParaRPr>
          </a:p>
        </p:txBody>
      </p:sp>
      <p:sp>
        <p:nvSpPr>
          <p:cNvPr id="180" name="Google Shape;180;p27"/>
          <p:cNvSpPr txBox="1"/>
          <p:nvPr/>
        </p:nvSpPr>
        <p:spPr>
          <a:xfrm>
            <a:off x="6483000" y="3238350"/>
            <a:ext cx="2378400" cy="112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414042"/>
                </a:solidFill>
                <a:latin typeface="Comfortaa"/>
                <a:ea typeface="Comfortaa"/>
                <a:cs typeface="Comfortaa"/>
                <a:sym typeface="Comfortaa"/>
              </a:rPr>
              <a:t>   Brought to you by :</a:t>
            </a:r>
            <a:endParaRPr sz="1100" b="1">
              <a:solidFill>
                <a:srgbClr val="414042"/>
              </a:solidFill>
              <a:latin typeface="Comfortaa"/>
              <a:ea typeface="Comfortaa"/>
              <a:cs typeface="Comfortaa"/>
              <a:sym typeface="Comfortaa"/>
            </a:endParaRPr>
          </a:p>
          <a:p>
            <a:pPr marL="0" lvl="0" indent="0" algn="l" rtl="0">
              <a:spcBef>
                <a:spcPts val="0"/>
              </a:spcBef>
              <a:spcAft>
                <a:spcPts val="0"/>
              </a:spcAft>
              <a:buNone/>
            </a:pPr>
            <a:endParaRPr sz="800" b="1">
              <a:latin typeface="Comfortaa"/>
              <a:ea typeface="Comfortaa"/>
              <a:cs typeface="Comfortaa"/>
              <a:sym typeface="Comfortaa"/>
            </a:endParaRPr>
          </a:p>
          <a:p>
            <a:pPr marL="0" lvl="0" indent="0" algn="l" rtl="0">
              <a:spcBef>
                <a:spcPts val="0"/>
              </a:spcBef>
              <a:spcAft>
                <a:spcPts val="0"/>
              </a:spcAft>
              <a:buNone/>
            </a:pPr>
            <a:endParaRPr sz="1000" b="1">
              <a:latin typeface="Comfortaa"/>
              <a:ea typeface="Comfortaa"/>
              <a:cs typeface="Comfortaa"/>
              <a:sym typeface="Comfortaa"/>
            </a:endParaRPr>
          </a:p>
          <a:p>
            <a:pPr marL="0" lvl="0" indent="0" algn="l" rtl="0">
              <a:spcBef>
                <a:spcPts val="0"/>
              </a:spcBef>
              <a:spcAft>
                <a:spcPts val="0"/>
              </a:spcAft>
              <a:buNone/>
            </a:pPr>
            <a:endParaRPr sz="800" b="1">
              <a:latin typeface="Comfortaa"/>
              <a:ea typeface="Comfortaa"/>
              <a:cs typeface="Comfortaa"/>
              <a:sym typeface="Comfortaa"/>
            </a:endParaRPr>
          </a:p>
          <a:p>
            <a:pPr marL="0" lvl="0" indent="0" algn="l" rtl="0">
              <a:spcBef>
                <a:spcPts val="0"/>
              </a:spcBef>
              <a:spcAft>
                <a:spcPts val="0"/>
              </a:spcAft>
              <a:buNone/>
            </a:pPr>
            <a:r>
              <a:rPr lang="en" sz="1000" b="1">
                <a:solidFill>
                  <a:srgbClr val="414042"/>
                </a:solidFill>
                <a:latin typeface="Comfortaa"/>
                <a:ea typeface="Comfortaa"/>
                <a:cs typeface="Comfortaa"/>
                <a:sym typeface="Comfortaa"/>
              </a:rPr>
              <a:t>NJCU Marketing Department</a:t>
            </a:r>
            <a:endParaRPr sz="1000" b="1">
              <a:solidFill>
                <a:srgbClr val="414042"/>
              </a:solidFill>
              <a:latin typeface="Comfortaa"/>
              <a:ea typeface="Comfortaa"/>
              <a:cs typeface="Comfortaa"/>
              <a:sym typeface="Comfortaa"/>
            </a:endParaRPr>
          </a:p>
          <a:p>
            <a:pPr marL="0" lvl="0" indent="0" algn="l" rtl="0">
              <a:spcBef>
                <a:spcPts val="0"/>
              </a:spcBef>
              <a:spcAft>
                <a:spcPts val="0"/>
              </a:spcAft>
              <a:buNone/>
            </a:pPr>
            <a:endParaRPr sz="700" b="1">
              <a:latin typeface="Comfortaa"/>
              <a:ea typeface="Comfortaa"/>
              <a:cs typeface="Comfortaa"/>
              <a:sym typeface="Comfortaa"/>
            </a:endParaRPr>
          </a:p>
          <a:p>
            <a:pPr marL="0" lvl="0" indent="0" algn="l" rtl="0">
              <a:spcBef>
                <a:spcPts val="0"/>
              </a:spcBef>
              <a:spcAft>
                <a:spcPts val="0"/>
              </a:spcAft>
              <a:buNone/>
            </a:pPr>
            <a:endParaRPr sz="700" b="1">
              <a:latin typeface="Comfortaa"/>
              <a:ea typeface="Comfortaa"/>
              <a:cs typeface="Comfortaa"/>
              <a:sym typeface="Comfortaa"/>
            </a:endParaRPr>
          </a:p>
        </p:txBody>
      </p:sp>
      <p:pic>
        <p:nvPicPr>
          <p:cNvPr id="181" name="Google Shape;181;p27" descr="Transparent Clock Creative - Circle, HD Png Download , Transparent Png  Image - PNGitem"/>
          <p:cNvPicPr preferRelativeResize="0"/>
          <p:nvPr/>
        </p:nvPicPr>
        <p:blipFill rotWithShape="1">
          <a:blip r:embed="rId7">
            <a:alphaModFix/>
          </a:blip>
          <a:srcRect l="22182" t="8875" r="21857" b="8486"/>
          <a:stretch/>
        </p:blipFill>
        <p:spPr>
          <a:xfrm rot="-793">
            <a:off x="-1885082" y="895869"/>
            <a:ext cx="1300800" cy="1339800"/>
          </a:xfrm>
          <a:prstGeom prst="flowChartConnector">
            <a:avLst/>
          </a:prstGeom>
          <a:noFill/>
          <a:ln>
            <a:noFill/>
          </a:ln>
          <a:effectLst>
            <a:outerShdw blurRad="71438" dist="28575" dir="7800000" algn="bl" rotWithShape="0">
              <a:srgbClr val="000000">
                <a:alpha val="31000"/>
              </a:srgbClr>
            </a:outerShdw>
          </a:effectLst>
        </p:spPr>
      </p:pic>
      <p:pic>
        <p:nvPicPr>
          <p:cNvPr id="182" name="Google Shape;182;p27" descr="New Jersey City University Athletics - Official Athletics Website"/>
          <p:cNvPicPr preferRelativeResize="0"/>
          <p:nvPr/>
        </p:nvPicPr>
        <p:blipFill>
          <a:blip r:embed="rId8">
            <a:alphaModFix/>
          </a:blip>
          <a:stretch>
            <a:fillRect/>
          </a:stretch>
        </p:blipFill>
        <p:spPr>
          <a:xfrm rot="63">
            <a:off x="7574849" y="725328"/>
            <a:ext cx="355625" cy="355643"/>
          </a:xfrm>
          <a:prstGeom prst="rect">
            <a:avLst/>
          </a:prstGeom>
          <a:noFill/>
          <a:ln>
            <a:noFill/>
          </a:ln>
          <a:effectLst>
            <a:outerShdw blurRad="57150" dist="19050" dir="5400000" algn="bl" rotWithShape="0">
              <a:srgbClr val="000000">
                <a:alpha val="50000"/>
              </a:srgbClr>
            </a:outerShdw>
          </a:effectLst>
        </p:spPr>
      </p:pic>
      <p:pic>
        <p:nvPicPr>
          <p:cNvPr id="2" name="Audio 1">
            <a:hlinkClick r:id="" action="ppaction://media"/>
            <a:extLst>
              <a:ext uri="{FF2B5EF4-FFF2-40B4-BE49-F238E27FC236}">
                <a16:creationId xmlns:a16="http://schemas.microsoft.com/office/drawing/2014/main" id="{620212F9-EA1A-2347-938E-533EC9DAF8F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2583"/>
    </mc:Choice>
    <mc:Fallback>
      <p:transition spd="slow" advTm="625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6"/>
          <p:cNvPicPr preferRelativeResize="0"/>
          <p:nvPr/>
        </p:nvPicPr>
        <p:blipFill>
          <a:blip r:embed="rId5">
            <a:alphaModFix/>
          </a:blip>
          <a:stretch>
            <a:fillRect/>
          </a:stretch>
        </p:blipFill>
        <p:spPr>
          <a:xfrm>
            <a:off x="4655675" y="1099475"/>
            <a:ext cx="3313600" cy="3308025"/>
          </a:xfrm>
          <a:prstGeom prst="rect">
            <a:avLst/>
          </a:prstGeom>
          <a:noFill/>
          <a:ln>
            <a:noFill/>
          </a:ln>
          <a:effectLst>
            <a:outerShdw blurRad="57150" dist="19050" dir="5400000" algn="bl" rotWithShape="0">
              <a:srgbClr val="000000">
                <a:alpha val="50000"/>
              </a:srgbClr>
            </a:outerShdw>
          </a:effectLst>
        </p:spPr>
      </p:pic>
      <p:pic>
        <p:nvPicPr>
          <p:cNvPr id="265" name="Google Shape;265;p36"/>
          <p:cNvPicPr preferRelativeResize="0"/>
          <p:nvPr/>
        </p:nvPicPr>
        <p:blipFill>
          <a:blip r:embed="rId6">
            <a:alphaModFix/>
          </a:blip>
          <a:stretch>
            <a:fillRect/>
          </a:stretch>
        </p:blipFill>
        <p:spPr>
          <a:xfrm rot="-1917823">
            <a:off x="1181650" y="484076"/>
            <a:ext cx="954101" cy="740150"/>
          </a:xfrm>
          <a:prstGeom prst="rect">
            <a:avLst/>
          </a:prstGeom>
          <a:noFill/>
          <a:ln>
            <a:noFill/>
          </a:ln>
          <a:effectLst>
            <a:outerShdw blurRad="57150" dist="19050" dir="5400000" algn="bl" rotWithShape="0">
              <a:srgbClr val="000000">
                <a:alpha val="50000"/>
              </a:srgbClr>
            </a:outerShdw>
          </a:effectLst>
        </p:spPr>
      </p:pic>
      <p:sp>
        <p:nvSpPr>
          <p:cNvPr id="266" name="Google Shape;266;p36"/>
          <p:cNvSpPr txBox="1"/>
          <p:nvPr/>
        </p:nvSpPr>
        <p:spPr>
          <a:xfrm>
            <a:off x="1487575" y="569450"/>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8</a:t>
            </a:r>
            <a:endParaRPr sz="2500" b="1">
              <a:solidFill>
                <a:schemeClr val="lt2"/>
              </a:solidFill>
              <a:latin typeface="Comfortaa"/>
              <a:ea typeface="Comfortaa"/>
              <a:cs typeface="Comfortaa"/>
              <a:sym typeface="Comfortaa"/>
            </a:endParaRPr>
          </a:p>
        </p:txBody>
      </p:sp>
      <p:sp>
        <p:nvSpPr>
          <p:cNvPr id="267" name="Google Shape;267;p36"/>
          <p:cNvSpPr txBox="1"/>
          <p:nvPr/>
        </p:nvSpPr>
        <p:spPr>
          <a:xfrm>
            <a:off x="2593150" y="569450"/>
            <a:ext cx="664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solidFill>
                  <a:schemeClr val="accent2"/>
                </a:solidFill>
                <a:latin typeface="Comfortaa"/>
                <a:ea typeface="Comfortaa"/>
                <a:cs typeface="Comfortaa"/>
                <a:sym typeface="Comfortaa"/>
              </a:rPr>
              <a:t>Reference Page Issues</a:t>
            </a:r>
            <a:endParaRPr sz="2800" b="1" u="sng">
              <a:solidFill>
                <a:schemeClr val="accent2"/>
              </a:solidFill>
              <a:latin typeface="Comfortaa"/>
              <a:ea typeface="Comfortaa"/>
              <a:cs typeface="Comfortaa"/>
              <a:sym typeface="Comfortaa"/>
            </a:endParaRPr>
          </a:p>
        </p:txBody>
      </p:sp>
      <p:sp>
        <p:nvSpPr>
          <p:cNvPr id="268" name="Google Shape;268;p36"/>
          <p:cNvSpPr txBox="1"/>
          <p:nvPr/>
        </p:nvSpPr>
        <p:spPr>
          <a:xfrm>
            <a:off x="958500" y="1788675"/>
            <a:ext cx="3483300" cy="18168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 sz="1700">
                <a:latin typeface="Comfortaa"/>
                <a:ea typeface="Comfortaa"/>
                <a:cs typeface="Comfortaa"/>
                <a:sym typeface="Comfortaa"/>
              </a:rPr>
              <a:t>Reference examples, pp. 313–352</a:t>
            </a:r>
            <a:endParaRPr sz="1700">
              <a:latin typeface="Comfortaa"/>
              <a:ea typeface="Comfortaa"/>
              <a:cs typeface="Comfortaa"/>
              <a:sym typeface="Comfortaa"/>
            </a:endParaRPr>
          </a:p>
          <a:p>
            <a:pPr marL="457200" lvl="0" indent="0" algn="l" rtl="0">
              <a:lnSpc>
                <a:spcPct val="115000"/>
              </a:lnSpc>
              <a:spcBef>
                <a:spcPts val="1300"/>
              </a:spcBef>
              <a:spcAft>
                <a:spcPts val="1300"/>
              </a:spcAft>
              <a:buNone/>
            </a:pPr>
            <a:r>
              <a:rPr lang="en" sz="1700">
                <a:latin typeface="Comfortaa"/>
                <a:ea typeface="Comfortaa"/>
                <a:cs typeface="Comfortaa"/>
                <a:sym typeface="Comfortaa"/>
              </a:rPr>
              <a:t>AND…see inside the back cover for reference list entries at a glance</a:t>
            </a:r>
            <a:endParaRPr sz="1700">
              <a:latin typeface="Comfortaa"/>
              <a:ea typeface="Comfortaa"/>
              <a:cs typeface="Comfortaa"/>
              <a:sym typeface="Comfortaa"/>
            </a:endParaRPr>
          </a:p>
        </p:txBody>
      </p:sp>
      <p:sp>
        <p:nvSpPr>
          <p:cNvPr id="269" name="Google Shape;269;p36"/>
          <p:cNvSpPr txBox="1"/>
          <p:nvPr/>
        </p:nvSpPr>
        <p:spPr>
          <a:xfrm>
            <a:off x="4720725" y="2328725"/>
            <a:ext cx="2819100" cy="1702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 sz="1300">
                <a:latin typeface="Comfortaa"/>
                <a:ea typeface="Comfortaa"/>
                <a:cs typeface="Comfortaa"/>
                <a:sym typeface="Comfortaa"/>
              </a:rPr>
              <a:t>ANY entry that starts like this is wrong:</a:t>
            </a:r>
            <a:r>
              <a:rPr lang="en" sz="1300">
                <a:uFill>
                  <a:noFill/>
                </a:uFill>
                <a:latin typeface="Comfortaa"/>
                <a:ea typeface="Comfortaa"/>
                <a:cs typeface="Comfortaa"/>
                <a:sym typeface="Comfortaa"/>
                <a:hlinkClick r:id="rId7"/>
              </a:rPr>
              <a:t> </a:t>
            </a:r>
            <a:r>
              <a:rPr lang="en" sz="1300" u="sng">
                <a:solidFill>
                  <a:srgbClr val="1155CC"/>
                </a:solidFill>
                <a:latin typeface="Comfortaa"/>
                <a:ea typeface="Comfortaa"/>
                <a:cs typeface="Comfortaa"/>
                <a:sym typeface="Comfortaa"/>
                <a:hlinkClick r:id="rId7">
                  <a:extLst>
                    <a:ext uri="{A12FA001-AC4F-418D-AE19-62706E023703}">
                      <ahyp:hlinkClr xmlns:ahyp="http://schemas.microsoft.com/office/drawing/2018/hyperlinkcolor" val="tx"/>
                    </a:ext>
                  </a:extLst>
                </a:hlinkClick>
              </a:rPr>
              <a:t>https://draweb.njcu.edu</a:t>
            </a:r>
            <a:endParaRPr sz="1300" u="sng">
              <a:solidFill>
                <a:srgbClr val="1155CC"/>
              </a:solidFill>
              <a:latin typeface="Comfortaa"/>
              <a:ea typeface="Comfortaa"/>
              <a:cs typeface="Comfortaa"/>
              <a:sym typeface="Comfortaa"/>
            </a:endParaRPr>
          </a:p>
          <a:p>
            <a:pPr marL="457200" lvl="0" indent="0" algn="l" rtl="0">
              <a:lnSpc>
                <a:spcPct val="115000"/>
              </a:lnSpc>
              <a:spcBef>
                <a:spcPts val="1300"/>
              </a:spcBef>
              <a:spcAft>
                <a:spcPts val="1300"/>
              </a:spcAft>
              <a:buNone/>
            </a:pPr>
            <a:r>
              <a:rPr lang="en" sz="1300">
                <a:latin typeface="Comfortaa"/>
                <a:ea typeface="Comfortaa"/>
                <a:cs typeface="Comfortaa"/>
                <a:sym typeface="Comfortaa"/>
              </a:rPr>
              <a:t>The format standardized in the 7</a:t>
            </a:r>
            <a:r>
              <a:rPr lang="en" sz="1300" baseline="30000">
                <a:latin typeface="Comfortaa"/>
                <a:ea typeface="Comfortaa"/>
                <a:cs typeface="Comfortaa"/>
                <a:sym typeface="Comfortaa"/>
              </a:rPr>
              <a:t>th</a:t>
            </a:r>
            <a:r>
              <a:rPr lang="en" sz="1300">
                <a:latin typeface="Comfortaa"/>
                <a:ea typeface="Comfortaa"/>
                <a:cs typeface="Comfortaa"/>
                <a:sym typeface="Comfortaa"/>
              </a:rPr>
              <a:t> edition is the use of</a:t>
            </a:r>
            <a:r>
              <a:rPr lang="en" sz="1300">
                <a:uFill>
                  <a:noFill/>
                </a:uFill>
                <a:latin typeface="Comfortaa"/>
                <a:ea typeface="Comfortaa"/>
                <a:cs typeface="Comfortaa"/>
                <a:sym typeface="Comfortaa"/>
                <a:hlinkClick r:id="rId8"/>
              </a:rPr>
              <a:t> </a:t>
            </a:r>
            <a:r>
              <a:rPr lang="en" sz="1300" u="sng">
                <a:solidFill>
                  <a:srgbClr val="1155CC"/>
                </a:solidFill>
                <a:latin typeface="Comfortaa"/>
                <a:ea typeface="Comfortaa"/>
                <a:cs typeface="Comfortaa"/>
                <a:sym typeface="Comfortaa"/>
                <a:hlinkClick r:id="rId8">
                  <a:extLst>
                    <a:ext uri="{A12FA001-AC4F-418D-AE19-62706E023703}">
                      <ahyp:hlinkClr xmlns:ahyp="http://schemas.microsoft.com/office/drawing/2018/hyperlinkcolor" val="tx"/>
                    </a:ext>
                  </a:extLst>
                </a:hlinkClick>
              </a:rPr>
              <a:t>https://doi.org/</a:t>
            </a:r>
            <a:endParaRPr sz="1300" u="sng">
              <a:solidFill>
                <a:srgbClr val="1155CC"/>
              </a:solidFill>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B277BC80-AD07-7F4E-B5CC-3A27D2A9909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0014"/>
    </mc:Choice>
    <mc:Fallback>
      <p:transition spd="slow" advTm="80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7"/>
          <p:cNvPicPr preferRelativeResize="0"/>
          <p:nvPr/>
        </p:nvPicPr>
        <p:blipFill>
          <a:blip r:embed="rId5">
            <a:alphaModFix/>
          </a:blip>
          <a:stretch>
            <a:fillRect/>
          </a:stretch>
        </p:blipFill>
        <p:spPr>
          <a:xfrm rot="-1917823">
            <a:off x="1181650" y="484076"/>
            <a:ext cx="954101" cy="740150"/>
          </a:xfrm>
          <a:prstGeom prst="rect">
            <a:avLst/>
          </a:prstGeom>
          <a:noFill/>
          <a:ln>
            <a:noFill/>
          </a:ln>
          <a:effectLst>
            <a:outerShdw blurRad="57150" dist="19050" dir="5400000" algn="bl" rotWithShape="0">
              <a:srgbClr val="000000">
                <a:alpha val="50000"/>
              </a:srgbClr>
            </a:outerShdw>
          </a:effectLst>
        </p:spPr>
      </p:pic>
      <p:sp>
        <p:nvSpPr>
          <p:cNvPr id="275" name="Google Shape;275;p37"/>
          <p:cNvSpPr txBox="1"/>
          <p:nvPr/>
        </p:nvSpPr>
        <p:spPr>
          <a:xfrm>
            <a:off x="1487575" y="569450"/>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9</a:t>
            </a:r>
            <a:endParaRPr sz="2500" b="1">
              <a:solidFill>
                <a:schemeClr val="lt2"/>
              </a:solidFill>
              <a:latin typeface="Comfortaa"/>
              <a:ea typeface="Comfortaa"/>
              <a:cs typeface="Comfortaa"/>
              <a:sym typeface="Comfortaa"/>
            </a:endParaRPr>
          </a:p>
        </p:txBody>
      </p:sp>
      <p:sp>
        <p:nvSpPr>
          <p:cNvPr id="276" name="Google Shape;276;p37"/>
          <p:cNvSpPr txBox="1"/>
          <p:nvPr/>
        </p:nvSpPr>
        <p:spPr>
          <a:xfrm>
            <a:off x="2259325" y="700375"/>
            <a:ext cx="6641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chemeClr val="accent2"/>
                </a:solidFill>
                <a:latin typeface="Comfortaa"/>
                <a:ea typeface="Comfortaa"/>
                <a:cs typeface="Comfortaa"/>
                <a:sym typeface="Comfortaa"/>
              </a:rPr>
              <a:t>Format and Tense Avoidance</a:t>
            </a:r>
            <a:endParaRPr sz="2600" b="1" u="sng">
              <a:solidFill>
                <a:schemeClr val="accent2"/>
              </a:solidFill>
              <a:latin typeface="Comfortaa"/>
              <a:ea typeface="Comfortaa"/>
              <a:cs typeface="Comfortaa"/>
              <a:sym typeface="Comfortaa"/>
            </a:endParaRPr>
          </a:p>
        </p:txBody>
      </p:sp>
      <p:sp>
        <p:nvSpPr>
          <p:cNvPr id="277" name="Google Shape;277;p37"/>
          <p:cNvSpPr txBox="1"/>
          <p:nvPr/>
        </p:nvSpPr>
        <p:spPr>
          <a:xfrm>
            <a:off x="932850" y="1805800"/>
            <a:ext cx="7128900" cy="2618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 sz="1700">
                <a:solidFill>
                  <a:schemeClr val="accent2"/>
                </a:solidFill>
                <a:latin typeface="Comfortaa"/>
                <a:ea typeface="Comfortaa"/>
                <a:cs typeface="Comfortaa"/>
                <a:sym typeface="Comfortaa"/>
              </a:rPr>
              <a:t>TENSE: PAST TENSE </a:t>
            </a:r>
            <a:r>
              <a:rPr lang="en" sz="1700">
                <a:latin typeface="Comfortaa"/>
                <a:ea typeface="Comfortaa"/>
                <a:cs typeface="Comfortaa"/>
                <a:sym typeface="Comfortaa"/>
              </a:rPr>
              <a:t>(except for reporting current results of a study)</a:t>
            </a:r>
            <a:endParaRPr sz="1700">
              <a:latin typeface="Comfortaa"/>
              <a:ea typeface="Comfortaa"/>
              <a:cs typeface="Comfortaa"/>
              <a:sym typeface="Comfortaa"/>
            </a:endParaRPr>
          </a:p>
          <a:p>
            <a:pPr marL="457200" lvl="0" indent="0" algn="l" rtl="0">
              <a:lnSpc>
                <a:spcPct val="115000"/>
              </a:lnSpc>
              <a:spcBef>
                <a:spcPts val="1300"/>
              </a:spcBef>
              <a:spcAft>
                <a:spcPts val="0"/>
              </a:spcAft>
              <a:buNone/>
            </a:pPr>
            <a:r>
              <a:rPr lang="en" sz="1700">
                <a:solidFill>
                  <a:schemeClr val="accent2"/>
                </a:solidFill>
                <a:latin typeface="Comfortaa"/>
                <a:ea typeface="Comfortaa"/>
                <a:cs typeface="Comfortaa"/>
                <a:sym typeface="Comfortaa"/>
              </a:rPr>
              <a:t>Rennie and Williams (2021) FOUND that …</a:t>
            </a:r>
            <a:endParaRPr sz="1700">
              <a:solidFill>
                <a:schemeClr val="accent2"/>
              </a:solidFill>
              <a:latin typeface="Comfortaa"/>
              <a:ea typeface="Comfortaa"/>
              <a:cs typeface="Comfortaa"/>
              <a:sym typeface="Comfortaa"/>
            </a:endParaRPr>
          </a:p>
          <a:p>
            <a:pPr marL="457200" lvl="0" indent="0" algn="l" rtl="0">
              <a:lnSpc>
                <a:spcPct val="115000"/>
              </a:lnSpc>
              <a:spcBef>
                <a:spcPts val="1300"/>
              </a:spcBef>
              <a:spcAft>
                <a:spcPts val="0"/>
              </a:spcAft>
              <a:buNone/>
            </a:pPr>
            <a:r>
              <a:rPr lang="en" sz="1700">
                <a:solidFill>
                  <a:schemeClr val="accent2"/>
                </a:solidFill>
                <a:latin typeface="Comfortaa"/>
                <a:ea typeface="Comfortaa"/>
                <a:cs typeface="Comfortaa"/>
                <a:sym typeface="Comfortaa"/>
              </a:rPr>
              <a:t>NOT: </a:t>
            </a:r>
            <a:r>
              <a:rPr lang="en" sz="1700">
                <a:solidFill>
                  <a:srgbClr val="212121"/>
                </a:solidFill>
                <a:latin typeface="Comfortaa"/>
                <a:ea typeface="Comfortaa"/>
                <a:cs typeface="Comfortaa"/>
                <a:sym typeface="Comfortaa"/>
              </a:rPr>
              <a:t>Rennie and Williams (2021) demonstrate that…</a:t>
            </a:r>
            <a:endParaRPr sz="1700">
              <a:solidFill>
                <a:srgbClr val="212121"/>
              </a:solidFill>
              <a:latin typeface="Comfortaa"/>
              <a:ea typeface="Comfortaa"/>
              <a:cs typeface="Comfortaa"/>
              <a:sym typeface="Comfortaa"/>
            </a:endParaRPr>
          </a:p>
          <a:p>
            <a:pPr marL="457200" lvl="0" indent="0" algn="l" rtl="0">
              <a:lnSpc>
                <a:spcPct val="115000"/>
              </a:lnSpc>
              <a:spcBef>
                <a:spcPts val="1300"/>
              </a:spcBef>
              <a:spcAft>
                <a:spcPts val="0"/>
              </a:spcAft>
              <a:buNone/>
            </a:pPr>
            <a:r>
              <a:rPr lang="en" sz="1700">
                <a:solidFill>
                  <a:schemeClr val="accent2"/>
                </a:solidFill>
                <a:latin typeface="Comfortaa"/>
                <a:ea typeface="Comfortaa"/>
                <a:cs typeface="Comfortaa"/>
                <a:sym typeface="Comfortaa"/>
              </a:rPr>
              <a:t>NOT: </a:t>
            </a:r>
            <a:r>
              <a:rPr lang="en" sz="1700">
                <a:solidFill>
                  <a:srgbClr val="212121"/>
                </a:solidFill>
                <a:latin typeface="Comfortaa"/>
                <a:ea typeface="Comfortaa"/>
                <a:cs typeface="Comfortaa"/>
                <a:sym typeface="Comfortaa"/>
              </a:rPr>
              <a:t>Rennie and Williams (2021) will show that …</a:t>
            </a:r>
            <a:endParaRPr sz="1700">
              <a:solidFill>
                <a:srgbClr val="212121"/>
              </a:solidFill>
              <a:latin typeface="Comfortaa"/>
              <a:ea typeface="Comfortaa"/>
              <a:cs typeface="Comfortaa"/>
              <a:sym typeface="Comfortaa"/>
            </a:endParaRPr>
          </a:p>
          <a:p>
            <a:pPr marL="457200" lvl="0" indent="0" algn="l" rtl="0">
              <a:lnSpc>
                <a:spcPct val="115000"/>
              </a:lnSpc>
              <a:spcBef>
                <a:spcPts val="1300"/>
              </a:spcBef>
              <a:spcAft>
                <a:spcPts val="1300"/>
              </a:spcAft>
              <a:buNone/>
            </a:pPr>
            <a:endParaRPr sz="1700">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C0CA983E-F7CF-CE40-990F-4FF02294BC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870"/>
    </mc:Choice>
    <mc:Fallback>
      <p:transition spd="slow" advTm="36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8"/>
          <p:cNvPicPr preferRelativeResize="0"/>
          <p:nvPr/>
        </p:nvPicPr>
        <p:blipFill>
          <a:blip r:embed="rId5">
            <a:alphaModFix/>
          </a:blip>
          <a:stretch>
            <a:fillRect/>
          </a:stretch>
        </p:blipFill>
        <p:spPr>
          <a:xfrm rot="-1917823">
            <a:off x="1900525" y="720301"/>
            <a:ext cx="954101" cy="740150"/>
          </a:xfrm>
          <a:prstGeom prst="rect">
            <a:avLst/>
          </a:prstGeom>
          <a:noFill/>
          <a:ln>
            <a:noFill/>
          </a:ln>
          <a:effectLst>
            <a:outerShdw blurRad="57150" dist="19050" dir="5400000" algn="bl" rotWithShape="0">
              <a:srgbClr val="000000">
                <a:alpha val="50000"/>
              </a:srgbClr>
            </a:outerShdw>
          </a:effectLst>
        </p:spPr>
      </p:pic>
      <p:sp>
        <p:nvSpPr>
          <p:cNvPr id="283" name="Google Shape;283;p38"/>
          <p:cNvSpPr txBox="1"/>
          <p:nvPr/>
        </p:nvSpPr>
        <p:spPr>
          <a:xfrm>
            <a:off x="2120875" y="865575"/>
            <a:ext cx="626400" cy="554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2"/>
                </a:solidFill>
                <a:latin typeface="Comfortaa"/>
                <a:ea typeface="Comfortaa"/>
                <a:cs typeface="Comfortaa"/>
                <a:sym typeface="Comfortaa"/>
              </a:rPr>
              <a:t>10</a:t>
            </a:r>
            <a:endParaRPr sz="2400" b="1">
              <a:solidFill>
                <a:schemeClr val="lt2"/>
              </a:solidFill>
              <a:latin typeface="Comfortaa"/>
              <a:ea typeface="Comfortaa"/>
              <a:cs typeface="Comfortaa"/>
              <a:sym typeface="Comfortaa"/>
            </a:endParaRPr>
          </a:p>
        </p:txBody>
      </p:sp>
      <p:sp>
        <p:nvSpPr>
          <p:cNvPr id="284" name="Google Shape;284;p38"/>
          <p:cNvSpPr txBox="1">
            <a:spLocks noGrp="1"/>
          </p:cNvSpPr>
          <p:nvPr>
            <p:ph type="title" idx="4294967295"/>
          </p:nvPr>
        </p:nvSpPr>
        <p:spPr>
          <a:xfrm>
            <a:off x="2712900" y="979963"/>
            <a:ext cx="3876900" cy="85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u="sng">
                <a:solidFill>
                  <a:schemeClr val="lt2"/>
                </a:solidFill>
                <a:latin typeface="Comfortaa"/>
                <a:ea typeface="Comfortaa"/>
                <a:cs typeface="Comfortaa"/>
                <a:sym typeface="Comfortaa"/>
              </a:rPr>
              <a:t>Screen Reading</a:t>
            </a:r>
            <a:endParaRPr sz="2300" u="sng">
              <a:solidFill>
                <a:schemeClr val="lt2"/>
              </a:solidFill>
              <a:latin typeface="Comfortaa"/>
              <a:ea typeface="Comfortaa"/>
              <a:cs typeface="Comfortaa"/>
              <a:sym typeface="Comfortaa"/>
            </a:endParaRPr>
          </a:p>
          <a:p>
            <a:pPr marL="0" lvl="0" indent="0" algn="ctr" rtl="0">
              <a:spcBef>
                <a:spcPts val="0"/>
              </a:spcBef>
              <a:spcAft>
                <a:spcPts val="0"/>
              </a:spcAft>
              <a:buNone/>
            </a:pPr>
            <a:endParaRPr sz="2300">
              <a:solidFill>
                <a:schemeClr val="lt2"/>
              </a:solidFill>
              <a:latin typeface="Comfortaa"/>
              <a:ea typeface="Comfortaa"/>
              <a:cs typeface="Comfortaa"/>
              <a:sym typeface="Comfortaa"/>
            </a:endParaRPr>
          </a:p>
          <a:p>
            <a:pPr marL="0" lvl="0" indent="0" algn="ctr" rtl="0">
              <a:spcBef>
                <a:spcPts val="0"/>
              </a:spcBef>
              <a:spcAft>
                <a:spcPts val="0"/>
              </a:spcAft>
              <a:buNone/>
            </a:pPr>
            <a:endParaRPr sz="2500">
              <a:latin typeface="Comfortaa"/>
              <a:ea typeface="Comfortaa"/>
              <a:cs typeface="Comfortaa"/>
              <a:sym typeface="Comfortaa"/>
            </a:endParaRPr>
          </a:p>
          <a:p>
            <a:pPr marL="0" lvl="0" indent="0" algn="l" rtl="0">
              <a:spcBef>
                <a:spcPts val="0"/>
              </a:spcBef>
              <a:spcAft>
                <a:spcPts val="0"/>
              </a:spcAft>
              <a:buNone/>
            </a:pPr>
            <a:endParaRPr/>
          </a:p>
        </p:txBody>
      </p:sp>
      <p:sp>
        <p:nvSpPr>
          <p:cNvPr id="285" name="Google Shape;285;p38"/>
          <p:cNvSpPr txBox="1"/>
          <p:nvPr/>
        </p:nvSpPr>
        <p:spPr>
          <a:xfrm>
            <a:off x="1855050" y="3909475"/>
            <a:ext cx="54339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2000">
                <a:solidFill>
                  <a:srgbClr val="414042"/>
                </a:solidFill>
                <a:latin typeface="Comfortaa Regular"/>
                <a:ea typeface="Comfortaa Regular"/>
                <a:cs typeface="Comfortaa Regular"/>
                <a:sym typeface="Comfortaa Regular"/>
              </a:rPr>
              <a:t>“Everything good starts in WORD.”</a:t>
            </a:r>
            <a:endParaRPr sz="2000">
              <a:solidFill>
                <a:srgbClr val="414042"/>
              </a:solidFill>
              <a:latin typeface="Comfortaa Regular"/>
              <a:ea typeface="Comfortaa Regular"/>
              <a:cs typeface="Comfortaa Regular"/>
              <a:sym typeface="Comfortaa Regular"/>
            </a:endParaRPr>
          </a:p>
          <a:p>
            <a:pPr marL="0" marR="0" lvl="0" indent="0" algn="ctr" rtl="0">
              <a:lnSpc>
                <a:spcPct val="100000"/>
              </a:lnSpc>
              <a:spcBef>
                <a:spcPts val="0"/>
              </a:spcBef>
              <a:spcAft>
                <a:spcPts val="0"/>
              </a:spcAft>
              <a:buNone/>
            </a:pPr>
            <a:endParaRPr sz="2300">
              <a:solidFill>
                <a:srgbClr val="414042"/>
              </a:solidFill>
              <a:latin typeface="Comfortaa Regular"/>
              <a:ea typeface="Comfortaa Regular"/>
              <a:cs typeface="Comfortaa Regular"/>
              <a:sym typeface="Comfortaa Regular"/>
            </a:endParaRPr>
          </a:p>
        </p:txBody>
      </p:sp>
      <p:sp>
        <p:nvSpPr>
          <p:cNvPr id="286" name="Google Shape;286;p38"/>
          <p:cNvSpPr txBox="1"/>
          <p:nvPr/>
        </p:nvSpPr>
        <p:spPr>
          <a:xfrm>
            <a:off x="3846513" y="1587850"/>
            <a:ext cx="1524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2000">
                <a:solidFill>
                  <a:srgbClr val="414042"/>
                </a:solidFill>
                <a:latin typeface="Comfortaa Regular"/>
                <a:ea typeface="Comfortaa Regular"/>
                <a:cs typeface="Comfortaa Regular"/>
                <a:sym typeface="Comfortaa Regular"/>
              </a:rPr>
              <a:t>Print </a:t>
            </a:r>
            <a:endParaRPr sz="2000">
              <a:solidFill>
                <a:srgbClr val="414042"/>
              </a:solidFill>
              <a:latin typeface="Comfortaa Regular"/>
              <a:ea typeface="Comfortaa Regular"/>
              <a:cs typeface="Comfortaa Regular"/>
              <a:sym typeface="Comfortaa Regular"/>
            </a:endParaRPr>
          </a:p>
        </p:txBody>
      </p:sp>
      <p:sp>
        <p:nvSpPr>
          <p:cNvPr id="287" name="Google Shape;287;p38"/>
          <p:cNvSpPr txBox="1"/>
          <p:nvPr/>
        </p:nvSpPr>
        <p:spPr>
          <a:xfrm>
            <a:off x="5218075" y="2849800"/>
            <a:ext cx="1524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2000">
                <a:solidFill>
                  <a:srgbClr val="414042"/>
                </a:solidFill>
                <a:latin typeface="Comfortaa Regular"/>
                <a:ea typeface="Comfortaa Regular"/>
                <a:cs typeface="Comfortaa Regular"/>
                <a:sym typeface="Comfortaa Regular"/>
              </a:rPr>
              <a:t>Read</a:t>
            </a:r>
            <a:endParaRPr sz="2000">
              <a:solidFill>
                <a:srgbClr val="414042"/>
              </a:solidFill>
              <a:latin typeface="Comfortaa Regular"/>
              <a:ea typeface="Comfortaa Regular"/>
              <a:cs typeface="Comfortaa Regular"/>
              <a:sym typeface="Comfortaa Regular"/>
            </a:endParaRPr>
          </a:p>
        </p:txBody>
      </p:sp>
      <p:sp>
        <p:nvSpPr>
          <p:cNvPr id="288" name="Google Shape;288;p38"/>
          <p:cNvSpPr txBox="1"/>
          <p:nvPr/>
        </p:nvSpPr>
        <p:spPr>
          <a:xfrm>
            <a:off x="2320200" y="2890663"/>
            <a:ext cx="1524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2000">
                <a:solidFill>
                  <a:srgbClr val="414042"/>
                </a:solidFill>
                <a:latin typeface="Comfortaa Regular"/>
                <a:ea typeface="Comfortaa Regular"/>
                <a:cs typeface="Comfortaa Regular"/>
                <a:sym typeface="Comfortaa Regular"/>
              </a:rPr>
              <a:t>Revise</a:t>
            </a:r>
            <a:endParaRPr sz="2000">
              <a:solidFill>
                <a:srgbClr val="414042"/>
              </a:solidFill>
              <a:latin typeface="Comfortaa Regular"/>
              <a:ea typeface="Comfortaa Regular"/>
              <a:cs typeface="Comfortaa Regular"/>
              <a:sym typeface="Comfortaa Regular"/>
            </a:endParaRPr>
          </a:p>
        </p:txBody>
      </p:sp>
      <p:pic>
        <p:nvPicPr>
          <p:cNvPr id="289" name="Google Shape;289;p38"/>
          <p:cNvPicPr preferRelativeResize="0"/>
          <p:nvPr/>
        </p:nvPicPr>
        <p:blipFill>
          <a:blip r:embed="rId6">
            <a:alphaModFix/>
          </a:blip>
          <a:stretch>
            <a:fillRect/>
          </a:stretch>
        </p:blipFill>
        <p:spPr>
          <a:xfrm rot="7697332" flipH="1">
            <a:off x="2650717" y="1947631"/>
            <a:ext cx="1391891" cy="505638"/>
          </a:xfrm>
          <a:prstGeom prst="rect">
            <a:avLst/>
          </a:prstGeom>
          <a:noFill/>
          <a:ln>
            <a:noFill/>
          </a:ln>
        </p:spPr>
      </p:pic>
      <p:pic>
        <p:nvPicPr>
          <p:cNvPr id="290" name="Google Shape;290;p38"/>
          <p:cNvPicPr preferRelativeResize="0"/>
          <p:nvPr/>
        </p:nvPicPr>
        <p:blipFill>
          <a:blip r:embed="rId6">
            <a:alphaModFix/>
          </a:blip>
          <a:stretch>
            <a:fillRect/>
          </a:stretch>
        </p:blipFill>
        <p:spPr>
          <a:xfrm rot="-8575975" flipH="1">
            <a:off x="5053467" y="1943560"/>
            <a:ext cx="1349818" cy="505631"/>
          </a:xfrm>
          <a:prstGeom prst="rect">
            <a:avLst/>
          </a:prstGeom>
          <a:noFill/>
          <a:ln>
            <a:noFill/>
          </a:ln>
        </p:spPr>
      </p:pic>
      <p:pic>
        <p:nvPicPr>
          <p:cNvPr id="291" name="Google Shape;291;p38"/>
          <p:cNvPicPr preferRelativeResize="0"/>
          <p:nvPr/>
        </p:nvPicPr>
        <p:blipFill>
          <a:blip r:embed="rId6">
            <a:alphaModFix/>
          </a:blip>
          <a:stretch>
            <a:fillRect/>
          </a:stretch>
        </p:blipFill>
        <p:spPr>
          <a:xfrm rot="-550209" flipH="1">
            <a:off x="3673759" y="3224370"/>
            <a:ext cx="1796486" cy="505636"/>
          </a:xfrm>
          <a:prstGeom prst="rect">
            <a:avLst/>
          </a:prstGeom>
          <a:noFill/>
          <a:ln>
            <a:noFill/>
          </a:ln>
        </p:spPr>
      </p:pic>
      <p:sp>
        <p:nvSpPr>
          <p:cNvPr id="292" name="Google Shape;292;p38"/>
          <p:cNvSpPr/>
          <p:nvPr/>
        </p:nvSpPr>
        <p:spPr>
          <a:xfrm>
            <a:off x="3882063" y="2355800"/>
            <a:ext cx="1453800" cy="6891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F2F2F2"/>
                </a:solidFill>
                <a:latin typeface="Comfortaa"/>
                <a:ea typeface="Comfortaa"/>
                <a:cs typeface="Comfortaa"/>
                <a:sym typeface="Comfortaa"/>
              </a:rPr>
              <a:t>Hand In</a:t>
            </a:r>
            <a:endParaRPr sz="1600">
              <a:solidFill>
                <a:srgbClr val="F2F2F2"/>
              </a:solidFill>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B2D33425-76B5-6340-A030-916628D7703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255"/>
    </mc:Choice>
    <mc:Fallback>
      <p:transition spd="slow" advTm="45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xfrm>
            <a:off x="702800" y="771100"/>
            <a:ext cx="369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u="sng">
                <a:latin typeface="Comfortaa"/>
                <a:ea typeface="Comfortaa"/>
                <a:cs typeface="Comfortaa"/>
                <a:sym typeface="Comfortaa"/>
              </a:rPr>
              <a:t>Need More Help?</a:t>
            </a:r>
            <a:endParaRPr sz="3000" u="sng">
              <a:latin typeface="Comfortaa"/>
              <a:ea typeface="Comfortaa"/>
              <a:cs typeface="Comfortaa"/>
              <a:sym typeface="Comfortaa"/>
            </a:endParaRPr>
          </a:p>
        </p:txBody>
      </p:sp>
      <p:sp>
        <p:nvSpPr>
          <p:cNvPr id="298" name="Google Shape;298;p39"/>
          <p:cNvSpPr txBox="1"/>
          <p:nvPr/>
        </p:nvSpPr>
        <p:spPr>
          <a:xfrm>
            <a:off x="4180150" y="533950"/>
            <a:ext cx="4929600" cy="340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u="sng">
                <a:solidFill>
                  <a:schemeClr val="hlink"/>
                </a:solidFill>
                <a:latin typeface="Comfortaa"/>
                <a:ea typeface="Comfortaa"/>
                <a:cs typeface="Comfortaa"/>
                <a:sym typeface="Comfortaa"/>
                <a:hlinkClick r:id="rId5"/>
              </a:rPr>
              <a:t>APA Style</a:t>
            </a:r>
            <a:endParaRPr sz="3400" u="sng">
              <a:latin typeface="Comfortaa"/>
              <a:ea typeface="Comfortaa"/>
              <a:cs typeface="Comfortaa"/>
              <a:sym typeface="Comfortaa"/>
            </a:endParaRPr>
          </a:p>
          <a:p>
            <a:pPr marL="0" lvl="0" indent="0" algn="ctr" rtl="0">
              <a:spcBef>
                <a:spcPts val="0"/>
              </a:spcBef>
              <a:spcAft>
                <a:spcPts val="0"/>
              </a:spcAft>
              <a:buNone/>
            </a:pPr>
            <a:endParaRPr sz="3500" u="sng">
              <a:latin typeface="Comfortaa"/>
              <a:ea typeface="Comfortaa"/>
              <a:cs typeface="Comfortaa"/>
              <a:sym typeface="Comfortaa"/>
            </a:endParaRPr>
          </a:p>
          <a:p>
            <a:pPr marL="0" lvl="0" indent="0" algn="ctr" rtl="0">
              <a:spcBef>
                <a:spcPts val="0"/>
              </a:spcBef>
              <a:spcAft>
                <a:spcPts val="0"/>
              </a:spcAft>
              <a:buNone/>
            </a:pPr>
            <a:endParaRPr sz="3500" u="sng">
              <a:latin typeface="Comfortaa"/>
              <a:ea typeface="Comfortaa"/>
              <a:cs typeface="Comfortaa"/>
              <a:sym typeface="Comfortaa"/>
            </a:endParaRPr>
          </a:p>
          <a:p>
            <a:pPr marL="0" lvl="0" indent="0" algn="l" rtl="0">
              <a:spcBef>
                <a:spcPts val="0"/>
              </a:spcBef>
              <a:spcAft>
                <a:spcPts val="0"/>
              </a:spcAft>
              <a:buNone/>
            </a:pPr>
            <a:endParaRPr sz="3600" u="sng">
              <a:latin typeface="Comfortaa"/>
              <a:ea typeface="Comfortaa"/>
              <a:cs typeface="Comfortaa"/>
              <a:sym typeface="Comfortaa"/>
            </a:endParaRPr>
          </a:p>
          <a:p>
            <a:pPr marL="0" lvl="0" indent="0" algn="ctr" rtl="0">
              <a:spcBef>
                <a:spcPts val="0"/>
              </a:spcBef>
              <a:spcAft>
                <a:spcPts val="0"/>
              </a:spcAft>
              <a:buNone/>
            </a:pPr>
            <a:r>
              <a:rPr lang="en" sz="3400" u="sng">
                <a:solidFill>
                  <a:schemeClr val="hlink"/>
                </a:solidFill>
                <a:latin typeface="Comfortaa"/>
                <a:ea typeface="Comfortaa"/>
                <a:cs typeface="Comfortaa"/>
                <a:sym typeface="Comfortaa"/>
                <a:hlinkClick r:id="rId6"/>
              </a:rPr>
              <a:t>APA Style Blog</a:t>
            </a:r>
            <a:endParaRPr sz="3400" u="sng">
              <a:latin typeface="Comfortaa"/>
              <a:ea typeface="Comfortaa"/>
              <a:cs typeface="Comfortaa"/>
              <a:sym typeface="Comfortaa"/>
            </a:endParaRPr>
          </a:p>
          <a:p>
            <a:pPr marL="0" lvl="0" indent="0" algn="ctr" rtl="0">
              <a:spcBef>
                <a:spcPts val="0"/>
              </a:spcBef>
              <a:spcAft>
                <a:spcPts val="0"/>
              </a:spcAft>
              <a:buNone/>
            </a:pPr>
            <a:endParaRPr sz="3500" u="sng">
              <a:latin typeface="Comfortaa"/>
              <a:ea typeface="Comfortaa"/>
              <a:cs typeface="Comfortaa"/>
              <a:sym typeface="Comfortaa"/>
            </a:endParaRPr>
          </a:p>
        </p:txBody>
      </p:sp>
      <p:pic>
        <p:nvPicPr>
          <p:cNvPr id="299" name="Google Shape;299;p39" descr="APA Style"/>
          <p:cNvPicPr preferRelativeResize="0"/>
          <p:nvPr/>
        </p:nvPicPr>
        <p:blipFill>
          <a:blip r:embed="rId7">
            <a:alphaModFix/>
          </a:blip>
          <a:stretch>
            <a:fillRect/>
          </a:stretch>
        </p:blipFill>
        <p:spPr>
          <a:xfrm>
            <a:off x="5706549" y="1343800"/>
            <a:ext cx="1876800" cy="1230725"/>
          </a:xfrm>
          <a:prstGeom prst="rect">
            <a:avLst/>
          </a:prstGeom>
          <a:noFill/>
          <a:ln>
            <a:noFill/>
          </a:ln>
          <a:effectLst>
            <a:outerShdw blurRad="57150" dist="19050" dir="5400000" algn="bl" rotWithShape="0">
              <a:srgbClr val="000000">
                <a:alpha val="50000"/>
              </a:srgbClr>
            </a:outerShdw>
          </a:effectLst>
        </p:spPr>
      </p:pic>
      <p:pic>
        <p:nvPicPr>
          <p:cNvPr id="300" name="Google Shape;300;p39" descr="APA Style Logo"/>
          <p:cNvPicPr preferRelativeResize="0"/>
          <p:nvPr/>
        </p:nvPicPr>
        <p:blipFill>
          <a:blip r:embed="rId8">
            <a:alphaModFix/>
          </a:blip>
          <a:stretch>
            <a:fillRect/>
          </a:stretch>
        </p:blipFill>
        <p:spPr>
          <a:xfrm>
            <a:off x="6123688" y="3389050"/>
            <a:ext cx="1042500" cy="1230725"/>
          </a:xfrm>
          <a:prstGeom prst="rect">
            <a:avLst/>
          </a:prstGeom>
          <a:noFill/>
          <a:ln>
            <a:noFill/>
          </a:ln>
        </p:spPr>
      </p:pic>
      <p:sp>
        <p:nvSpPr>
          <p:cNvPr id="301" name="Google Shape;301;p39"/>
          <p:cNvSpPr txBox="1"/>
          <p:nvPr/>
        </p:nvSpPr>
        <p:spPr>
          <a:xfrm>
            <a:off x="702800" y="1723850"/>
            <a:ext cx="3473700" cy="207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rgbClr val="414042"/>
                </a:solidFill>
                <a:latin typeface="Comfortaa Regular"/>
                <a:ea typeface="Comfortaa Regular"/>
                <a:cs typeface="Comfortaa Regular"/>
                <a:sym typeface="Comfortaa Regular"/>
              </a:rPr>
              <a:t>Check out these sources  </a:t>
            </a:r>
            <a:endParaRPr sz="1600" u="sng">
              <a:solidFill>
                <a:srgbClr val="414042"/>
              </a:solidFill>
              <a:latin typeface="Comfortaa Regular"/>
              <a:ea typeface="Comfortaa Regular"/>
              <a:cs typeface="Comfortaa Regular"/>
              <a:sym typeface="Comfortaa Regular"/>
            </a:endParaRPr>
          </a:p>
          <a:p>
            <a:pPr marL="0" lvl="0" indent="0" algn="ctr" rtl="0">
              <a:spcBef>
                <a:spcPts val="1600"/>
              </a:spcBef>
              <a:spcAft>
                <a:spcPts val="0"/>
              </a:spcAft>
              <a:buNone/>
            </a:pPr>
            <a:endParaRPr sz="500" u="sng">
              <a:solidFill>
                <a:srgbClr val="414042"/>
              </a:solidFill>
              <a:latin typeface="Comfortaa Regular"/>
              <a:ea typeface="Comfortaa Regular"/>
              <a:cs typeface="Comfortaa Regular"/>
              <a:sym typeface="Comfortaa Regular"/>
            </a:endParaRPr>
          </a:p>
          <a:p>
            <a:pPr marL="0" lvl="0" indent="0" algn="ctr" rtl="0">
              <a:spcBef>
                <a:spcPts val="0"/>
              </a:spcBef>
              <a:spcAft>
                <a:spcPts val="0"/>
              </a:spcAft>
              <a:buNone/>
            </a:pPr>
            <a:r>
              <a:rPr lang="en">
                <a:solidFill>
                  <a:srgbClr val="414042"/>
                </a:solidFill>
                <a:latin typeface="Comfortaa Regular"/>
                <a:ea typeface="Comfortaa Regular"/>
                <a:cs typeface="Comfortaa Regular"/>
                <a:sym typeface="Comfortaa Regular"/>
              </a:rPr>
              <a:t>As well as our other videos in our </a:t>
            </a:r>
            <a:r>
              <a:rPr lang="en" i="1">
                <a:solidFill>
                  <a:srgbClr val="414042"/>
                </a:solidFill>
                <a:latin typeface="Comfortaa Regular"/>
                <a:ea typeface="Comfortaa Regular"/>
                <a:cs typeface="Comfortaa Regular"/>
                <a:sym typeface="Comfortaa Regular"/>
              </a:rPr>
              <a:t>“10 Minutes On” </a:t>
            </a:r>
            <a:r>
              <a:rPr lang="en">
                <a:solidFill>
                  <a:srgbClr val="414042"/>
                </a:solidFill>
                <a:latin typeface="Comfortaa Regular"/>
                <a:ea typeface="Comfortaa Regular"/>
                <a:cs typeface="Comfortaa Regular"/>
                <a:sym typeface="Comfortaa Regular"/>
              </a:rPr>
              <a:t>series, available on the Marketing Department Website:</a:t>
            </a:r>
            <a:endParaRPr>
              <a:solidFill>
                <a:srgbClr val="414042"/>
              </a:solidFill>
              <a:latin typeface="Comfortaa Regular"/>
              <a:ea typeface="Comfortaa Regular"/>
              <a:cs typeface="Comfortaa Regular"/>
              <a:sym typeface="Comfortaa Regular"/>
            </a:endParaRPr>
          </a:p>
          <a:p>
            <a:pPr marL="0" lvl="0" indent="0" algn="ctr" rtl="0">
              <a:spcBef>
                <a:spcPts val="1600"/>
              </a:spcBef>
              <a:spcAft>
                <a:spcPts val="1600"/>
              </a:spcAft>
              <a:buNone/>
            </a:pPr>
            <a:r>
              <a:rPr lang="en" sz="1100">
                <a:solidFill>
                  <a:srgbClr val="414042"/>
                </a:solidFill>
                <a:latin typeface="Comfortaa Regular"/>
                <a:ea typeface="Comfortaa Regular"/>
                <a:cs typeface="Comfortaa Regular"/>
                <a:sym typeface="Comfortaa Regular"/>
              </a:rPr>
              <a:t>https://www.njcu.edu/academics/schools-colleges/school-business/departments/marketing</a:t>
            </a:r>
            <a:endParaRPr sz="1100">
              <a:solidFill>
                <a:srgbClr val="414042"/>
              </a:solidFill>
              <a:latin typeface="Comfortaa Regular"/>
              <a:ea typeface="Comfortaa Regular"/>
              <a:cs typeface="Comfortaa Regular"/>
              <a:sym typeface="Comfortaa Regular"/>
            </a:endParaRPr>
          </a:p>
        </p:txBody>
      </p:sp>
      <p:sp>
        <p:nvSpPr>
          <p:cNvPr id="302" name="Google Shape;302;p39"/>
          <p:cNvSpPr txBox="1"/>
          <p:nvPr/>
        </p:nvSpPr>
        <p:spPr>
          <a:xfrm>
            <a:off x="539150" y="3964650"/>
            <a:ext cx="416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414042"/>
                </a:solidFill>
                <a:latin typeface="Comfortaa Regular"/>
                <a:ea typeface="Comfortaa Regular"/>
                <a:cs typeface="Comfortaa Regular"/>
                <a:sym typeface="Comfortaa Regular"/>
              </a:rPr>
              <a:t>We’re here to help you succeed!</a:t>
            </a:r>
            <a:endParaRPr sz="1800">
              <a:latin typeface="Roboto Mono Regular"/>
              <a:ea typeface="Roboto Mono Regular"/>
              <a:cs typeface="Roboto Mono Regular"/>
              <a:sym typeface="Roboto Mono Regular"/>
            </a:endParaRPr>
          </a:p>
        </p:txBody>
      </p:sp>
      <p:sp>
        <p:nvSpPr>
          <p:cNvPr id="303" name="Google Shape;303;p39"/>
          <p:cNvSpPr/>
          <p:nvPr/>
        </p:nvSpPr>
        <p:spPr>
          <a:xfrm>
            <a:off x="3868400" y="1797250"/>
            <a:ext cx="530400" cy="204600"/>
          </a:xfrm>
          <a:prstGeom prst="rightArrow">
            <a:avLst>
              <a:gd name="adj1" fmla="val 50000"/>
              <a:gd name="adj2" fmla="val 50000"/>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Audio 1">
            <a:hlinkClick r:id="" action="ppaction://media"/>
            <a:extLst>
              <a:ext uri="{FF2B5EF4-FFF2-40B4-BE49-F238E27FC236}">
                <a16:creationId xmlns:a16="http://schemas.microsoft.com/office/drawing/2014/main" id="{80031A70-1052-234C-998F-D498FA547EA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739"/>
    </mc:Choice>
    <mc:Fallback>
      <p:transition spd="slow" advTm="15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1142750" y="883597"/>
            <a:ext cx="28026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Thanks!</a:t>
            </a:r>
            <a:endParaRPr>
              <a:latin typeface="Comfortaa"/>
              <a:ea typeface="Comfortaa"/>
              <a:cs typeface="Comfortaa"/>
              <a:sym typeface="Comfortaa"/>
            </a:endParaRPr>
          </a:p>
        </p:txBody>
      </p:sp>
      <p:pic>
        <p:nvPicPr>
          <p:cNvPr id="309" name="Google Shape;309;p40"/>
          <p:cNvPicPr preferRelativeResize="0"/>
          <p:nvPr/>
        </p:nvPicPr>
        <p:blipFill rotWithShape="1">
          <a:blip r:embed="rId5">
            <a:alphaModFix/>
          </a:blip>
          <a:srcRect t="16970" r="8892" b="21025"/>
          <a:stretch/>
        </p:blipFill>
        <p:spPr>
          <a:xfrm rot="-5400000">
            <a:off x="5989875" y="490898"/>
            <a:ext cx="2036850" cy="810276"/>
          </a:xfrm>
          <a:prstGeom prst="rect">
            <a:avLst/>
          </a:prstGeom>
          <a:noFill/>
          <a:ln>
            <a:noFill/>
          </a:ln>
        </p:spPr>
      </p:pic>
      <p:pic>
        <p:nvPicPr>
          <p:cNvPr id="310" name="Google Shape;310;p40"/>
          <p:cNvPicPr preferRelativeResize="0"/>
          <p:nvPr/>
        </p:nvPicPr>
        <p:blipFill rotWithShape="1">
          <a:blip r:embed="rId5">
            <a:alphaModFix/>
          </a:blip>
          <a:srcRect t="16970" r="8892" b="21025"/>
          <a:stretch/>
        </p:blipFill>
        <p:spPr>
          <a:xfrm rot="-5400000">
            <a:off x="6542325" y="490898"/>
            <a:ext cx="2036850" cy="810276"/>
          </a:xfrm>
          <a:prstGeom prst="rect">
            <a:avLst/>
          </a:prstGeom>
          <a:noFill/>
          <a:ln>
            <a:noFill/>
          </a:ln>
        </p:spPr>
      </p:pic>
      <p:pic>
        <p:nvPicPr>
          <p:cNvPr id="311" name="Google Shape;311;p40"/>
          <p:cNvPicPr preferRelativeResize="0"/>
          <p:nvPr/>
        </p:nvPicPr>
        <p:blipFill rotWithShape="1">
          <a:blip r:embed="rId5">
            <a:alphaModFix/>
          </a:blip>
          <a:srcRect t="16970" r="8892" b="21025"/>
          <a:stretch/>
        </p:blipFill>
        <p:spPr>
          <a:xfrm rot="-5400000">
            <a:off x="7085250" y="490898"/>
            <a:ext cx="2036850" cy="810276"/>
          </a:xfrm>
          <a:prstGeom prst="rect">
            <a:avLst/>
          </a:prstGeom>
          <a:noFill/>
          <a:ln>
            <a:noFill/>
          </a:ln>
        </p:spPr>
      </p:pic>
      <p:pic>
        <p:nvPicPr>
          <p:cNvPr id="312" name="Google Shape;312;p40"/>
          <p:cNvPicPr preferRelativeResize="0"/>
          <p:nvPr/>
        </p:nvPicPr>
        <p:blipFill>
          <a:blip r:embed="rId6">
            <a:alphaModFix/>
          </a:blip>
          <a:stretch>
            <a:fillRect/>
          </a:stretch>
        </p:blipFill>
        <p:spPr>
          <a:xfrm>
            <a:off x="733550" y="1449250"/>
            <a:ext cx="3263151" cy="3276699"/>
          </a:xfrm>
          <a:prstGeom prst="rect">
            <a:avLst/>
          </a:prstGeom>
          <a:noFill/>
          <a:ln>
            <a:noFill/>
          </a:ln>
        </p:spPr>
      </p:pic>
      <p:sp>
        <p:nvSpPr>
          <p:cNvPr id="313" name="Google Shape;313;p40"/>
          <p:cNvSpPr txBox="1"/>
          <p:nvPr/>
        </p:nvSpPr>
        <p:spPr>
          <a:xfrm>
            <a:off x="845225" y="2589350"/>
            <a:ext cx="2963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omfortaa Regular"/>
                <a:ea typeface="Comfortaa Regular"/>
                <a:cs typeface="Comfortaa Regular"/>
                <a:sym typeface="Comfortaa Regular"/>
              </a:rPr>
              <a:t>   Graphics Used:</a:t>
            </a:r>
            <a:endParaRPr>
              <a:solidFill>
                <a:schemeClr val="dk1"/>
              </a:solidFill>
              <a:latin typeface="Comfortaa Regular"/>
              <a:ea typeface="Comfortaa Regular"/>
              <a:cs typeface="Comfortaa Regular"/>
              <a:sym typeface="Comfortaa Regular"/>
            </a:endParaRPr>
          </a:p>
          <a:p>
            <a:pPr marL="0" lvl="0" indent="0" algn="l" rtl="0">
              <a:spcBef>
                <a:spcPts val="0"/>
              </a:spcBef>
              <a:spcAft>
                <a:spcPts val="0"/>
              </a:spcAft>
              <a:buNone/>
            </a:pPr>
            <a:endParaRPr sz="600">
              <a:solidFill>
                <a:schemeClr val="dk1"/>
              </a:solidFill>
              <a:latin typeface="Comfortaa Regular"/>
              <a:ea typeface="Comfortaa Regular"/>
              <a:cs typeface="Comfortaa Regular"/>
              <a:sym typeface="Comfortaa Regular"/>
            </a:endParaRPr>
          </a:p>
          <a:p>
            <a:pPr marL="457200" lvl="0" indent="-292100" algn="l" rtl="0">
              <a:spcBef>
                <a:spcPts val="0"/>
              </a:spcBef>
              <a:spcAft>
                <a:spcPts val="0"/>
              </a:spcAft>
              <a:buClr>
                <a:schemeClr val="dk1"/>
              </a:buClr>
              <a:buSzPts val="1000"/>
              <a:buFont typeface="Comfortaa"/>
              <a:buChar char="●"/>
            </a:pPr>
            <a:r>
              <a:rPr lang="en" sz="1000" b="1">
                <a:solidFill>
                  <a:schemeClr val="dk1"/>
                </a:solidFill>
                <a:latin typeface="Comfortaa"/>
                <a:ea typeface="Comfortaa"/>
                <a:cs typeface="Comfortaa"/>
                <a:sym typeface="Comfortaa"/>
              </a:rPr>
              <a:t>Transparent Clock Creative [Photograph]. (n.d.). PNGITEM.com.</a:t>
            </a:r>
            <a:endParaRPr sz="1000" b="1">
              <a:solidFill>
                <a:schemeClr val="dk1"/>
              </a:solidFill>
              <a:latin typeface="Comfortaa"/>
              <a:ea typeface="Comfortaa"/>
              <a:cs typeface="Comfortaa"/>
              <a:sym typeface="Comfortaa"/>
            </a:endParaRPr>
          </a:p>
          <a:p>
            <a:pPr marL="457200" lvl="0" indent="-292100" algn="l" rtl="0">
              <a:spcBef>
                <a:spcPts val="0"/>
              </a:spcBef>
              <a:spcAft>
                <a:spcPts val="0"/>
              </a:spcAft>
              <a:buClr>
                <a:schemeClr val="dk1"/>
              </a:buClr>
              <a:buSzPts val="1000"/>
              <a:buFont typeface="Comfortaa"/>
              <a:buChar char="●"/>
            </a:pPr>
            <a:r>
              <a:rPr lang="en" sz="1000" b="1">
                <a:solidFill>
                  <a:schemeClr val="dk1"/>
                </a:solidFill>
                <a:latin typeface="Comfortaa"/>
                <a:ea typeface="Comfortaa"/>
                <a:cs typeface="Comfortaa"/>
                <a:sym typeface="Comfortaa"/>
              </a:rPr>
              <a:t>M. (n.d.). Vector — Girl diary [Photograph]. Https://www.123rf.com/profile_microone/.</a:t>
            </a:r>
            <a:endParaRPr sz="1000" b="1">
              <a:solidFill>
                <a:schemeClr val="dk1"/>
              </a:solidFill>
              <a:latin typeface="Comfortaa"/>
              <a:ea typeface="Comfortaa"/>
              <a:cs typeface="Comfortaa"/>
              <a:sym typeface="Comfortaa"/>
            </a:endParaRPr>
          </a:p>
          <a:p>
            <a:pPr marL="457200" lvl="0" indent="-292100" algn="l" rtl="0">
              <a:spcBef>
                <a:spcPts val="0"/>
              </a:spcBef>
              <a:spcAft>
                <a:spcPts val="0"/>
              </a:spcAft>
              <a:buClr>
                <a:schemeClr val="dk1"/>
              </a:buClr>
              <a:buSzPts val="1000"/>
              <a:buFont typeface="Comfortaa"/>
              <a:buChar char="●"/>
            </a:pPr>
            <a:r>
              <a:rPr lang="en" sz="1000" b="1">
                <a:solidFill>
                  <a:schemeClr val="dk1"/>
                </a:solidFill>
                <a:latin typeface="Comfortaa"/>
                <a:ea typeface="Comfortaa"/>
                <a:cs typeface="Comfortaa"/>
                <a:sym typeface="Comfortaa"/>
              </a:rPr>
              <a:t>[Photograph]. (n.d.). New Jersey University Athletics, Official Athletics Website.</a:t>
            </a:r>
            <a:endParaRPr sz="1000" b="1">
              <a:solidFill>
                <a:schemeClr val="dk1"/>
              </a:solidFill>
              <a:latin typeface="Comfortaa"/>
              <a:ea typeface="Comfortaa"/>
              <a:cs typeface="Comfortaa"/>
              <a:sym typeface="Comfortaa"/>
            </a:endParaRPr>
          </a:p>
          <a:p>
            <a:pPr marL="0" lvl="0" indent="0" algn="l" rtl="0">
              <a:spcBef>
                <a:spcPts val="0"/>
              </a:spcBef>
              <a:spcAft>
                <a:spcPts val="0"/>
              </a:spcAft>
              <a:buNone/>
            </a:pPr>
            <a:endParaRPr sz="1000">
              <a:solidFill>
                <a:srgbClr val="212121"/>
              </a:solidFill>
              <a:latin typeface="Comfortaa"/>
              <a:ea typeface="Comfortaa"/>
              <a:cs typeface="Comfortaa"/>
              <a:sym typeface="Comfortaa"/>
            </a:endParaRPr>
          </a:p>
        </p:txBody>
      </p:sp>
      <p:pic>
        <p:nvPicPr>
          <p:cNvPr id="314" name="Google Shape;314;p40" descr="New Jersey City University Athletics - Official Athletics Website"/>
          <p:cNvPicPr preferRelativeResize="0"/>
          <p:nvPr/>
        </p:nvPicPr>
        <p:blipFill>
          <a:blip r:embed="rId7">
            <a:alphaModFix/>
          </a:blip>
          <a:stretch>
            <a:fillRect/>
          </a:stretch>
        </p:blipFill>
        <p:spPr>
          <a:xfrm rot="11">
            <a:off x="7292726" y="404926"/>
            <a:ext cx="478675" cy="478674"/>
          </a:xfrm>
          <a:prstGeom prst="rect">
            <a:avLst/>
          </a:prstGeom>
          <a:noFill/>
          <a:ln>
            <a:noFill/>
          </a:ln>
          <a:effectLst>
            <a:outerShdw blurRad="57150" dist="19050" dir="5400000" algn="bl" rotWithShape="0">
              <a:srgbClr val="000000">
                <a:alpha val="50000"/>
              </a:srgbClr>
            </a:outerShdw>
          </a:effectLst>
        </p:spPr>
      </p:pic>
      <p:sp>
        <p:nvSpPr>
          <p:cNvPr id="315" name="Google Shape;315;p40"/>
          <p:cNvSpPr txBox="1"/>
          <p:nvPr/>
        </p:nvSpPr>
        <p:spPr>
          <a:xfrm rot="-401258">
            <a:off x="6847906" y="3207440"/>
            <a:ext cx="1311222" cy="1292907"/>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1600"/>
              </a:spcAft>
              <a:buNone/>
            </a:pPr>
            <a:r>
              <a:rPr lang="en" sz="1200">
                <a:solidFill>
                  <a:schemeClr val="dk1"/>
                </a:solidFill>
                <a:latin typeface="Comfortaa Regular"/>
                <a:ea typeface="Comfortaa Regular"/>
                <a:cs typeface="Comfortaa Regular"/>
                <a:sym typeface="Comfortaa Regular"/>
              </a:rPr>
              <a:t>Created by Maria Isabel Sanchez, Marketing Major, 2022 Graduate</a:t>
            </a:r>
            <a:endParaRPr sz="1200">
              <a:solidFill>
                <a:schemeClr val="dk1"/>
              </a:solidFill>
              <a:latin typeface="Comfortaa Regular"/>
              <a:ea typeface="Comfortaa Regular"/>
              <a:cs typeface="Comfortaa Regular"/>
              <a:sym typeface="Comfortaa Regular"/>
            </a:endParaRPr>
          </a:p>
        </p:txBody>
      </p:sp>
      <p:pic>
        <p:nvPicPr>
          <p:cNvPr id="2" name="Audio 1">
            <a:hlinkClick r:id="" action="ppaction://media"/>
            <a:extLst>
              <a:ext uri="{FF2B5EF4-FFF2-40B4-BE49-F238E27FC236}">
                <a16:creationId xmlns:a16="http://schemas.microsoft.com/office/drawing/2014/main" id="{DF4ADCE1-E89D-3C46-AB67-C4796CAF6A7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625"/>
    </mc:Choice>
    <mc:Fallback>
      <p:transition spd="slow" advTm="24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278750" y="548550"/>
            <a:ext cx="65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u="sng">
                <a:latin typeface="Comfortaa"/>
                <a:ea typeface="Comfortaa"/>
                <a:cs typeface="Comfortaa"/>
                <a:sym typeface="Comfortaa"/>
              </a:rPr>
              <a:t>Lack of Understanding About APA</a:t>
            </a:r>
            <a:endParaRPr sz="2700" u="sng">
              <a:latin typeface="Comfortaa"/>
              <a:ea typeface="Comfortaa"/>
              <a:cs typeface="Comfortaa"/>
              <a:sym typeface="Comfortaa"/>
            </a:endParaRPr>
          </a:p>
        </p:txBody>
      </p:sp>
      <p:sp>
        <p:nvSpPr>
          <p:cNvPr id="188" name="Google Shape;188;p28"/>
          <p:cNvSpPr txBox="1">
            <a:spLocks noGrp="1"/>
          </p:cNvSpPr>
          <p:nvPr>
            <p:ph type="body" idx="1"/>
          </p:nvPr>
        </p:nvSpPr>
        <p:spPr>
          <a:xfrm>
            <a:off x="1381175" y="3226450"/>
            <a:ext cx="6963300" cy="14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414042"/>
                </a:solidFill>
                <a:latin typeface="Comfortaa Regular"/>
                <a:ea typeface="Comfortaa Regular"/>
                <a:cs typeface="Comfortaa Regular"/>
                <a:sym typeface="Comfortaa Regular"/>
              </a:rPr>
              <a:t>Similar to a street sign, APA provides you with directions for writing.</a:t>
            </a:r>
            <a:endParaRPr sz="2800">
              <a:solidFill>
                <a:srgbClr val="414042"/>
              </a:solidFill>
              <a:latin typeface="Comfortaa Regular"/>
              <a:ea typeface="Comfortaa Regular"/>
              <a:cs typeface="Comfortaa Regular"/>
              <a:sym typeface="Comfortaa Regular"/>
            </a:endParaRPr>
          </a:p>
          <a:p>
            <a:pPr marL="0" lvl="0" indent="0" algn="l" rtl="0">
              <a:spcBef>
                <a:spcPts val="0"/>
              </a:spcBef>
              <a:spcAft>
                <a:spcPts val="1600"/>
              </a:spcAft>
              <a:buNone/>
            </a:pPr>
            <a:endParaRPr/>
          </a:p>
        </p:txBody>
      </p:sp>
      <p:pic>
        <p:nvPicPr>
          <p:cNvPr id="189" name="Google Shape;189;p28" descr="Merge Road Traffic Control Sign | Quick delivery | Low Prices, SKU: K-0503"/>
          <p:cNvPicPr preferRelativeResize="0"/>
          <p:nvPr/>
        </p:nvPicPr>
        <p:blipFill>
          <a:blip r:embed="rId5">
            <a:alphaModFix/>
          </a:blip>
          <a:stretch>
            <a:fillRect/>
          </a:stretch>
        </p:blipFill>
        <p:spPr>
          <a:xfrm>
            <a:off x="5994050" y="1396688"/>
            <a:ext cx="1554325" cy="1554325"/>
          </a:xfrm>
          <a:prstGeom prst="rect">
            <a:avLst/>
          </a:prstGeom>
          <a:noFill/>
          <a:ln>
            <a:noFill/>
          </a:ln>
          <a:effectLst>
            <a:outerShdw blurRad="57150" dist="19050" dir="5400000" algn="bl" rotWithShape="0">
              <a:srgbClr val="000000">
                <a:alpha val="50000"/>
              </a:srgbClr>
            </a:outerShdw>
          </a:effectLst>
        </p:spPr>
      </p:pic>
      <p:pic>
        <p:nvPicPr>
          <p:cNvPr id="190" name="Google Shape;190;p28" descr="Traffic light - Wikipedia"/>
          <p:cNvPicPr preferRelativeResize="0"/>
          <p:nvPr/>
        </p:nvPicPr>
        <p:blipFill>
          <a:blip r:embed="rId6">
            <a:alphaModFix/>
          </a:blip>
          <a:stretch>
            <a:fillRect/>
          </a:stretch>
        </p:blipFill>
        <p:spPr>
          <a:xfrm>
            <a:off x="3714450" y="1272762"/>
            <a:ext cx="1715100" cy="1715100"/>
          </a:xfrm>
          <a:prstGeom prst="rect">
            <a:avLst/>
          </a:prstGeom>
          <a:noFill/>
          <a:ln>
            <a:noFill/>
          </a:ln>
          <a:effectLst>
            <a:outerShdw blurRad="57150" dist="19050" dir="5400000" algn="bl" rotWithShape="0">
              <a:srgbClr val="000000">
                <a:alpha val="50000"/>
              </a:srgbClr>
            </a:outerShdw>
          </a:effectLst>
        </p:spPr>
      </p:pic>
      <p:pic>
        <p:nvPicPr>
          <p:cNvPr id="191" name="Google Shape;191;p28" descr="File:Stop sign.png - Wikimedia Commons"/>
          <p:cNvPicPr preferRelativeResize="0"/>
          <p:nvPr/>
        </p:nvPicPr>
        <p:blipFill>
          <a:blip r:embed="rId7">
            <a:alphaModFix/>
          </a:blip>
          <a:stretch>
            <a:fillRect/>
          </a:stretch>
        </p:blipFill>
        <p:spPr>
          <a:xfrm>
            <a:off x="1737325" y="1506314"/>
            <a:ext cx="1335074" cy="1335074"/>
          </a:xfrm>
          <a:prstGeom prst="rect">
            <a:avLst/>
          </a:prstGeom>
          <a:noFill/>
          <a:ln>
            <a:noFill/>
          </a:ln>
          <a:effectLst>
            <a:outerShdw blurRad="57150" dist="19050" dir="5400000" algn="bl" rotWithShape="0">
              <a:srgbClr val="000000">
                <a:alpha val="50000"/>
              </a:srgbClr>
            </a:outerShdw>
          </a:effectLst>
        </p:spPr>
      </p:pic>
      <p:pic>
        <p:nvPicPr>
          <p:cNvPr id="8" name="Google Shape;198;p29">
            <a:extLst>
              <a:ext uri="{FF2B5EF4-FFF2-40B4-BE49-F238E27FC236}">
                <a16:creationId xmlns:a16="http://schemas.microsoft.com/office/drawing/2014/main" id="{ED77A0AF-8079-C54B-92FA-8C7AD4C334ED}"/>
              </a:ext>
            </a:extLst>
          </p:cNvPr>
          <p:cNvPicPr preferRelativeResize="0"/>
          <p:nvPr/>
        </p:nvPicPr>
        <p:blipFill>
          <a:blip r:embed="rId8">
            <a:alphaModFix/>
          </a:blip>
          <a:stretch>
            <a:fillRect/>
          </a:stretch>
        </p:blipFill>
        <p:spPr>
          <a:xfrm rot="-1917823">
            <a:off x="1181650" y="484076"/>
            <a:ext cx="954101" cy="740150"/>
          </a:xfrm>
          <a:prstGeom prst="rect">
            <a:avLst/>
          </a:prstGeom>
          <a:noFill/>
          <a:ln>
            <a:noFill/>
          </a:ln>
          <a:effectLst>
            <a:outerShdw blurRad="57150" dist="19050" dir="5400000" algn="bl" rotWithShape="0">
              <a:srgbClr val="000000">
                <a:alpha val="50000"/>
              </a:srgbClr>
            </a:outerShdw>
          </a:effectLst>
        </p:spPr>
      </p:pic>
      <p:sp>
        <p:nvSpPr>
          <p:cNvPr id="9" name="Google Shape;199;p29">
            <a:extLst>
              <a:ext uri="{FF2B5EF4-FFF2-40B4-BE49-F238E27FC236}">
                <a16:creationId xmlns:a16="http://schemas.microsoft.com/office/drawing/2014/main" id="{95EF9B3D-1861-5E41-90E0-1BBD8E89A2EE}"/>
              </a:ext>
            </a:extLst>
          </p:cNvPr>
          <p:cNvSpPr txBox="1"/>
          <p:nvPr/>
        </p:nvSpPr>
        <p:spPr>
          <a:xfrm>
            <a:off x="1444800" y="587955"/>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dirty="0">
                <a:solidFill>
                  <a:schemeClr val="lt2"/>
                </a:solidFill>
                <a:latin typeface="Comfortaa"/>
                <a:ea typeface="Comfortaa"/>
                <a:cs typeface="Comfortaa"/>
                <a:sym typeface="Comfortaa"/>
              </a:rPr>
              <a:t>1</a:t>
            </a:r>
            <a:endParaRPr sz="2500" b="1" dirty="0">
              <a:solidFill>
                <a:schemeClr val="lt2"/>
              </a:solidFill>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2D2BF5CE-0A18-5948-82C4-8EC4513A0E0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6134"/>
    </mc:Choice>
    <mc:Fallback>
      <p:transition spd="slow" advTm="76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subTitle" idx="1"/>
          </p:nvPr>
        </p:nvSpPr>
        <p:spPr>
          <a:xfrm>
            <a:off x="1600400" y="1531925"/>
            <a:ext cx="6651300" cy="299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dirty="0">
                <a:solidFill>
                  <a:srgbClr val="414042"/>
                </a:solidFill>
                <a:latin typeface="Comfortaa"/>
                <a:ea typeface="Comfortaa"/>
                <a:cs typeface="Comfortaa"/>
                <a:sym typeface="Comfortaa"/>
              </a:rPr>
              <a:t>Direct Quotation Examples:</a:t>
            </a:r>
            <a:endParaRPr sz="1200" u="sng" dirty="0">
              <a:solidFill>
                <a:srgbClr val="414042"/>
              </a:solidFill>
              <a:latin typeface="Comfortaa"/>
              <a:ea typeface="Comfortaa"/>
              <a:cs typeface="Comfortaa"/>
              <a:sym typeface="Comfortaa"/>
            </a:endParaRPr>
          </a:p>
          <a:p>
            <a:pPr marL="0" lvl="0" indent="0" algn="l" rtl="0">
              <a:spcBef>
                <a:spcPts val="0"/>
              </a:spcBef>
              <a:spcAft>
                <a:spcPts val="0"/>
              </a:spcAft>
              <a:buNone/>
            </a:pPr>
            <a:endParaRPr sz="1100" dirty="0">
              <a:latin typeface="Comfortaa"/>
              <a:ea typeface="Comfortaa"/>
              <a:cs typeface="Comfortaa"/>
              <a:sym typeface="Comfortaa"/>
            </a:endParaRPr>
          </a:p>
          <a:p>
            <a:pPr marL="0" lvl="0" indent="0" algn="l" rtl="0">
              <a:spcBef>
                <a:spcPts val="0"/>
              </a:spcBef>
              <a:spcAft>
                <a:spcPts val="0"/>
              </a:spcAft>
              <a:buNone/>
            </a:pPr>
            <a:r>
              <a:rPr lang="en" sz="1100" dirty="0">
                <a:latin typeface="Comfortaa"/>
                <a:ea typeface="Comfortaa"/>
                <a:cs typeface="Comfortaa"/>
                <a:sym typeface="Comfortaa"/>
              </a:rPr>
              <a:t>        	</a:t>
            </a:r>
            <a:r>
              <a:rPr lang="en" sz="1100" dirty="0">
                <a:solidFill>
                  <a:srgbClr val="414042"/>
                </a:solidFill>
                <a:latin typeface="Comfortaa"/>
                <a:ea typeface="Comfortaa"/>
                <a:cs typeface="Comfortaa"/>
                <a:sym typeface="Comfortaa"/>
              </a:rPr>
              <a:t>EXAMPLE 1</a:t>
            </a:r>
            <a:r>
              <a:rPr lang="en" sz="1100" dirty="0">
                <a:latin typeface="Comfortaa"/>
                <a:ea typeface="Comfortaa"/>
                <a:cs typeface="Comfortaa"/>
                <a:sym typeface="Comfortaa"/>
              </a:rPr>
              <a:t>: </a:t>
            </a:r>
            <a:r>
              <a:rPr lang="en" sz="1100" dirty="0">
                <a:solidFill>
                  <a:schemeClr val="accent4"/>
                </a:solidFill>
                <a:latin typeface="Comfortaa"/>
                <a:ea typeface="Comfortaa"/>
                <a:cs typeface="Comfortaa"/>
                <a:sym typeface="Comfortaa"/>
              </a:rPr>
              <a:t>Kim, Morris and </a:t>
            </a:r>
            <a:r>
              <a:rPr lang="en" sz="1100" dirty="0" err="1">
                <a:solidFill>
                  <a:schemeClr val="accent4"/>
                </a:solidFill>
                <a:latin typeface="Comfortaa"/>
                <a:ea typeface="Comfortaa"/>
                <a:cs typeface="Comfortaa"/>
                <a:sym typeface="Comfortaa"/>
              </a:rPr>
              <a:t>Swait</a:t>
            </a:r>
            <a:r>
              <a:rPr lang="en" sz="1100" dirty="0">
                <a:solidFill>
                  <a:schemeClr val="accent4"/>
                </a:solidFill>
                <a:latin typeface="Comfortaa"/>
                <a:ea typeface="Comfortaa"/>
                <a:cs typeface="Comfortaa"/>
                <a:sym typeface="Comfortaa"/>
              </a:rPr>
              <a:t> (2008) found that “ brand loyalty can provide both consumers and companies essential benefits. For consumers, a brand toward which they feel loyal can act as a signal of achieved expectation” (p. 99).</a:t>
            </a:r>
            <a:endParaRPr sz="1100" dirty="0">
              <a:solidFill>
                <a:schemeClr val="accent4"/>
              </a:solidFill>
              <a:latin typeface="Comfortaa"/>
              <a:ea typeface="Comfortaa"/>
              <a:cs typeface="Comfortaa"/>
              <a:sym typeface="Comfortaa"/>
            </a:endParaRPr>
          </a:p>
          <a:p>
            <a:pPr marL="0" lvl="0" indent="0" algn="l" rtl="0">
              <a:spcBef>
                <a:spcPts val="0"/>
              </a:spcBef>
              <a:spcAft>
                <a:spcPts val="0"/>
              </a:spcAft>
              <a:buNone/>
            </a:pPr>
            <a:endParaRPr sz="1100" dirty="0">
              <a:solidFill>
                <a:schemeClr val="accent4"/>
              </a:solidFill>
              <a:latin typeface="Comfortaa"/>
              <a:ea typeface="Comfortaa"/>
              <a:cs typeface="Comfortaa"/>
              <a:sym typeface="Comfortaa"/>
            </a:endParaRPr>
          </a:p>
          <a:p>
            <a:pPr marL="0" lvl="0" indent="0" algn="l" rtl="0">
              <a:spcBef>
                <a:spcPts val="0"/>
              </a:spcBef>
              <a:spcAft>
                <a:spcPts val="0"/>
              </a:spcAft>
              <a:buNone/>
            </a:pPr>
            <a:r>
              <a:rPr lang="en" sz="1100" dirty="0">
                <a:latin typeface="Comfortaa"/>
                <a:ea typeface="Comfortaa"/>
                <a:cs typeface="Comfortaa"/>
                <a:sym typeface="Comfortaa"/>
              </a:rPr>
              <a:t>        	</a:t>
            </a:r>
            <a:r>
              <a:rPr lang="en" sz="1100" dirty="0">
                <a:solidFill>
                  <a:srgbClr val="414042"/>
                </a:solidFill>
                <a:latin typeface="Comfortaa"/>
                <a:ea typeface="Comfortaa"/>
                <a:cs typeface="Comfortaa"/>
                <a:sym typeface="Comfortaa"/>
              </a:rPr>
              <a:t>EXAMPLE 2:</a:t>
            </a:r>
            <a:r>
              <a:rPr lang="en" sz="1100" dirty="0">
                <a:latin typeface="Comfortaa"/>
                <a:ea typeface="Comfortaa"/>
                <a:cs typeface="Comfortaa"/>
                <a:sym typeface="Comfortaa"/>
              </a:rPr>
              <a:t> </a:t>
            </a:r>
            <a:r>
              <a:rPr lang="en" sz="1100" dirty="0">
                <a:solidFill>
                  <a:schemeClr val="accent4"/>
                </a:solidFill>
                <a:latin typeface="Comfortaa"/>
                <a:ea typeface="Comfortaa"/>
                <a:cs typeface="Comfortaa"/>
                <a:sym typeface="Comfortaa"/>
              </a:rPr>
              <a:t>“ Perceived value is a client’s overall evaluation about the utility of a product based on the perception of what is given and what is obtained” (Zeithaml, 1988, p. 148).</a:t>
            </a:r>
            <a:endParaRPr sz="1100" dirty="0">
              <a:solidFill>
                <a:schemeClr val="accent4"/>
              </a:solidFill>
              <a:latin typeface="Comfortaa"/>
              <a:ea typeface="Comfortaa"/>
              <a:cs typeface="Comfortaa"/>
              <a:sym typeface="Comfortaa"/>
            </a:endParaRPr>
          </a:p>
          <a:p>
            <a:pPr marL="0" lvl="0" indent="0" algn="l" rtl="0">
              <a:spcBef>
                <a:spcPts val="0"/>
              </a:spcBef>
              <a:spcAft>
                <a:spcPts val="0"/>
              </a:spcAft>
              <a:buNone/>
            </a:pPr>
            <a:endParaRPr sz="1100" dirty="0">
              <a:latin typeface="Comfortaa"/>
              <a:ea typeface="Comfortaa"/>
              <a:cs typeface="Comfortaa"/>
              <a:sym typeface="Comfortaa"/>
            </a:endParaRPr>
          </a:p>
          <a:p>
            <a:pPr marL="0" lvl="0" indent="0" algn="l" rtl="0">
              <a:spcBef>
                <a:spcPts val="0"/>
              </a:spcBef>
              <a:spcAft>
                <a:spcPts val="0"/>
              </a:spcAft>
              <a:buNone/>
            </a:pPr>
            <a:r>
              <a:rPr lang="en" sz="1100" dirty="0">
                <a:latin typeface="Comfortaa"/>
                <a:ea typeface="Comfortaa"/>
                <a:cs typeface="Comfortaa"/>
                <a:sym typeface="Comfortaa"/>
              </a:rPr>
              <a:t>        	</a:t>
            </a:r>
            <a:r>
              <a:rPr lang="en" sz="1100" dirty="0">
                <a:solidFill>
                  <a:srgbClr val="414042"/>
                </a:solidFill>
                <a:latin typeface="Comfortaa"/>
                <a:ea typeface="Comfortaa"/>
                <a:cs typeface="Comfortaa"/>
                <a:sym typeface="Comfortaa"/>
              </a:rPr>
              <a:t>EXAMPLE 3:</a:t>
            </a:r>
            <a:r>
              <a:rPr lang="en" sz="1100" dirty="0">
                <a:latin typeface="Comfortaa"/>
                <a:ea typeface="Comfortaa"/>
                <a:cs typeface="Comfortaa"/>
                <a:sym typeface="Comfortaa"/>
              </a:rPr>
              <a:t> </a:t>
            </a:r>
            <a:r>
              <a:rPr lang="en" sz="1100" dirty="0">
                <a:solidFill>
                  <a:schemeClr val="accent4"/>
                </a:solidFill>
                <a:latin typeface="Comfortaa"/>
                <a:ea typeface="Comfortaa"/>
                <a:cs typeface="Comfortaa"/>
                <a:sym typeface="Comfortaa"/>
              </a:rPr>
              <a:t>Their population size is “approximately 76.6 million, which has greatly surpassed the Baby Boomers cohort” (</a:t>
            </a:r>
            <a:r>
              <a:rPr lang="en" sz="1100" dirty="0" err="1">
                <a:solidFill>
                  <a:schemeClr val="accent4"/>
                </a:solidFill>
                <a:latin typeface="Comfortaa"/>
                <a:ea typeface="Comfortaa"/>
                <a:cs typeface="Comfortaa"/>
                <a:sym typeface="Comfortaa"/>
              </a:rPr>
              <a:t>Spenner</a:t>
            </a:r>
            <a:r>
              <a:rPr lang="en" sz="1100" dirty="0">
                <a:solidFill>
                  <a:schemeClr val="accent4"/>
                </a:solidFill>
                <a:latin typeface="Comfortaa"/>
                <a:ea typeface="Comfortaa"/>
                <a:cs typeface="Comfortaa"/>
                <a:sym typeface="Comfortaa"/>
              </a:rPr>
              <a:t> &amp; Smith, 2014, Demographics, para. 11).</a:t>
            </a:r>
            <a:endParaRPr sz="1100" dirty="0">
              <a:solidFill>
                <a:schemeClr val="accent4"/>
              </a:solidFill>
              <a:latin typeface="Comfortaa"/>
              <a:ea typeface="Comfortaa"/>
              <a:cs typeface="Comfortaa"/>
              <a:sym typeface="Comfortaa"/>
            </a:endParaRPr>
          </a:p>
          <a:p>
            <a:pPr marL="0" lvl="0" indent="0" algn="l" rtl="0">
              <a:spcBef>
                <a:spcPts val="0"/>
              </a:spcBef>
              <a:spcAft>
                <a:spcPts val="0"/>
              </a:spcAft>
              <a:buNone/>
            </a:pPr>
            <a:endParaRPr sz="1100" dirty="0">
              <a:solidFill>
                <a:schemeClr val="accent4"/>
              </a:solidFill>
              <a:latin typeface="Comfortaa"/>
              <a:ea typeface="Comfortaa"/>
              <a:cs typeface="Comfortaa"/>
              <a:sym typeface="Comfortaa"/>
            </a:endParaRPr>
          </a:p>
          <a:p>
            <a:pPr marL="0" lvl="0" indent="0" algn="l" rtl="0">
              <a:spcBef>
                <a:spcPts val="0"/>
              </a:spcBef>
              <a:spcAft>
                <a:spcPts val="0"/>
              </a:spcAft>
              <a:buNone/>
            </a:pPr>
            <a:r>
              <a:rPr lang="en" sz="1100" dirty="0">
                <a:latin typeface="Comfortaa"/>
                <a:ea typeface="Comfortaa"/>
                <a:cs typeface="Comfortaa"/>
                <a:sym typeface="Comfortaa"/>
              </a:rPr>
              <a:t>        	</a:t>
            </a:r>
            <a:r>
              <a:rPr lang="en" sz="1100" dirty="0">
                <a:solidFill>
                  <a:srgbClr val="414042"/>
                </a:solidFill>
                <a:latin typeface="Comfortaa"/>
                <a:ea typeface="Comfortaa"/>
                <a:cs typeface="Comfortaa"/>
                <a:sym typeface="Comfortaa"/>
              </a:rPr>
              <a:t>EXAMPLE from WEBSITE</a:t>
            </a:r>
            <a:r>
              <a:rPr lang="en" sz="1100" dirty="0">
                <a:latin typeface="Comfortaa"/>
                <a:ea typeface="Comfortaa"/>
                <a:cs typeface="Comfortaa"/>
                <a:sym typeface="Comfortaa"/>
              </a:rPr>
              <a:t>: </a:t>
            </a:r>
            <a:r>
              <a:rPr lang="en" sz="1100" dirty="0">
                <a:solidFill>
                  <a:schemeClr val="accent4"/>
                </a:solidFill>
                <a:latin typeface="Comfortaa"/>
                <a:ea typeface="Comfortaa"/>
                <a:cs typeface="Comfortaa"/>
                <a:sym typeface="Comfortaa"/>
              </a:rPr>
              <a:t>“ The Marketing Department offers three concentrations in Digital Marketing, Marketing Research, and Public Relations” (</a:t>
            </a:r>
            <a:r>
              <a:rPr lang="en" sz="1100" dirty="0" err="1">
                <a:solidFill>
                  <a:schemeClr val="accent4"/>
                </a:solidFill>
                <a:latin typeface="Comfortaa"/>
                <a:ea typeface="Comfortaa"/>
                <a:cs typeface="Comfortaa"/>
                <a:sym typeface="Comfortaa"/>
              </a:rPr>
              <a:t>www.njcu.edu</a:t>
            </a:r>
            <a:r>
              <a:rPr lang="en" sz="1100" dirty="0">
                <a:solidFill>
                  <a:schemeClr val="accent4"/>
                </a:solidFill>
                <a:latin typeface="Comfortaa"/>
                <a:ea typeface="Comfortaa"/>
                <a:cs typeface="Comfortaa"/>
                <a:sym typeface="Comfortaa"/>
              </a:rPr>
              <a:t>/Marketing, Concentration Section, para 1).</a:t>
            </a:r>
            <a:endParaRPr sz="1100" dirty="0">
              <a:solidFill>
                <a:schemeClr val="accent4"/>
              </a:solidFill>
              <a:latin typeface="Comfortaa"/>
              <a:ea typeface="Comfortaa"/>
              <a:cs typeface="Comfortaa"/>
              <a:sym typeface="Comfortaa"/>
            </a:endParaRPr>
          </a:p>
          <a:p>
            <a:pPr marL="0" lvl="0" indent="0" algn="l" rtl="0">
              <a:spcBef>
                <a:spcPts val="0"/>
              </a:spcBef>
              <a:spcAft>
                <a:spcPts val="0"/>
              </a:spcAft>
              <a:buNone/>
            </a:pPr>
            <a:endParaRPr sz="1100" dirty="0">
              <a:latin typeface="Comfortaa"/>
              <a:ea typeface="Comfortaa"/>
              <a:cs typeface="Comfortaa"/>
              <a:sym typeface="Comfortaa"/>
            </a:endParaRPr>
          </a:p>
        </p:txBody>
      </p:sp>
      <p:sp>
        <p:nvSpPr>
          <p:cNvPr id="197" name="Google Shape;197;p29"/>
          <p:cNvSpPr txBox="1">
            <a:spLocks noGrp="1"/>
          </p:cNvSpPr>
          <p:nvPr>
            <p:ph type="title" idx="4294967295"/>
          </p:nvPr>
        </p:nvSpPr>
        <p:spPr>
          <a:xfrm>
            <a:off x="2132450" y="505250"/>
            <a:ext cx="5587200" cy="95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Comfortaa"/>
                <a:ea typeface="Comfortaa"/>
                <a:cs typeface="Comfortaa"/>
                <a:sym typeface="Comfortaa"/>
              </a:rPr>
              <a:t>Confusion re: Direct vs. Indirect</a:t>
            </a:r>
            <a:endParaRPr sz="2600">
              <a:latin typeface="Comfortaa"/>
              <a:ea typeface="Comfortaa"/>
              <a:cs typeface="Comfortaa"/>
              <a:sym typeface="Comfortaa"/>
            </a:endParaRPr>
          </a:p>
          <a:p>
            <a:pPr marL="914400" lvl="0" indent="457200" algn="l" rtl="0">
              <a:spcBef>
                <a:spcPts val="0"/>
              </a:spcBef>
              <a:spcAft>
                <a:spcPts val="0"/>
              </a:spcAft>
              <a:buNone/>
            </a:pPr>
            <a:r>
              <a:rPr lang="en" sz="2600" u="sng">
                <a:latin typeface="Comfortaa"/>
                <a:ea typeface="Comfortaa"/>
                <a:cs typeface="Comfortaa"/>
                <a:sym typeface="Comfortaa"/>
              </a:rPr>
              <a:t>Citations in Text</a:t>
            </a:r>
            <a:endParaRPr sz="2600" u="sng">
              <a:latin typeface="Comfortaa"/>
              <a:ea typeface="Comfortaa"/>
              <a:cs typeface="Comfortaa"/>
              <a:sym typeface="Comfortaa"/>
            </a:endParaRPr>
          </a:p>
        </p:txBody>
      </p:sp>
      <p:pic>
        <p:nvPicPr>
          <p:cNvPr id="198" name="Google Shape;198;p29"/>
          <p:cNvPicPr preferRelativeResize="0"/>
          <p:nvPr/>
        </p:nvPicPr>
        <p:blipFill>
          <a:blip r:embed="rId5">
            <a:alphaModFix/>
          </a:blip>
          <a:stretch>
            <a:fillRect/>
          </a:stretch>
        </p:blipFill>
        <p:spPr>
          <a:xfrm rot="-1917823">
            <a:off x="1181650" y="484076"/>
            <a:ext cx="954101" cy="740150"/>
          </a:xfrm>
          <a:prstGeom prst="rect">
            <a:avLst/>
          </a:prstGeom>
          <a:noFill/>
          <a:ln>
            <a:noFill/>
          </a:ln>
          <a:effectLst>
            <a:outerShdw blurRad="57150" dist="19050" dir="5400000" algn="bl" rotWithShape="0">
              <a:srgbClr val="000000">
                <a:alpha val="50000"/>
              </a:srgbClr>
            </a:outerShdw>
          </a:effectLst>
        </p:spPr>
      </p:pic>
      <p:sp>
        <p:nvSpPr>
          <p:cNvPr id="199" name="Google Shape;199;p29"/>
          <p:cNvSpPr txBox="1"/>
          <p:nvPr/>
        </p:nvSpPr>
        <p:spPr>
          <a:xfrm>
            <a:off x="1444800" y="587955"/>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dirty="0">
                <a:solidFill>
                  <a:schemeClr val="lt2"/>
                </a:solidFill>
                <a:latin typeface="Comfortaa"/>
                <a:ea typeface="Comfortaa"/>
                <a:cs typeface="Comfortaa"/>
                <a:sym typeface="Comfortaa"/>
              </a:rPr>
              <a:t>2</a:t>
            </a:r>
            <a:endParaRPr sz="2500" b="1" dirty="0">
              <a:solidFill>
                <a:schemeClr val="lt2"/>
              </a:solidFill>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BA08149E-5D5E-F742-81B4-87E0D01267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6327"/>
    </mc:Choice>
    <mc:Fallback>
      <p:transition spd="slow" advTm="136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subTitle" idx="1"/>
          </p:nvPr>
        </p:nvSpPr>
        <p:spPr>
          <a:xfrm>
            <a:off x="1549050" y="1805800"/>
            <a:ext cx="6651300" cy="299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300" u="sng">
                <a:solidFill>
                  <a:srgbClr val="414042"/>
                </a:solidFill>
                <a:latin typeface="Comfortaa"/>
                <a:ea typeface="Comfortaa"/>
                <a:cs typeface="Comfortaa"/>
                <a:sym typeface="Comfortaa"/>
              </a:rPr>
              <a:t>Indirect (aka: Paraphrased Quotations) Examples:</a:t>
            </a:r>
            <a:endParaRPr sz="1300" u="sng">
              <a:solidFill>
                <a:srgbClr val="414042"/>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300">
              <a:solidFill>
                <a:srgbClr val="414042"/>
              </a:solidFill>
              <a:latin typeface="Comfortaa"/>
              <a:ea typeface="Comfortaa"/>
              <a:cs typeface="Comfortaa"/>
              <a:sym typeface="Comfortaa"/>
            </a:endParaRPr>
          </a:p>
          <a:p>
            <a:pPr marL="0" marR="0" lvl="0" indent="0" algn="l" rtl="0">
              <a:lnSpc>
                <a:spcPct val="100000"/>
              </a:lnSpc>
              <a:spcBef>
                <a:spcPts val="0"/>
              </a:spcBef>
              <a:spcAft>
                <a:spcPts val="0"/>
              </a:spcAft>
              <a:buNone/>
            </a:pPr>
            <a:r>
              <a:rPr lang="en" sz="1300">
                <a:solidFill>
                  <a:srgbClr val="414042"/>
                </a:solidFill>
                <a:latin typeface="Comfortaa"/>
                <a:ea typeface="Comfortaa"/>
                <a:cs typeface="Comfortaa"/>
                <a:sym typeface="Comfortaa"/>
              </a:rPr>
              <a:t>        	</a:t>
            </a:r>
            <a:r>
              <a:rPr lang="en" sz="1200">
                <a:solidFill>
                  <a:srgbClr val="414042"/>
                </a:solidFill>
                <a:latin typeface="Comfortaa"/>
                <a:ea typeface="Comfortaa"/>
                <a:cs typeface="Comfortaa"/>
                <a:sym typeface="Comfortaa"/>
              </a:rPr>
              <a:t>EXAMPLE 1: </a:t>
            </a:r>
            <a:r>
              <a:rPr lang="en" sz="1200">
                <a:solidFill>
                  <a:schemeClr val="accent4"/>
                </a:solidFill>
                <a:latin typeface="Comfortaa"/>
                <a:ea typeface="Comfortaa"/>
                <a:cs typeface="Comfortaa"/>
                <a:sym typeface="Comfortaa"/>
              </a:rPr>
              <a:t>Young and Faber (2000) found that highly impulsive consumers were more susceptible to external cues or triggers in the external environment than non-impulsive consumers.</a:t>
            </a:r>
            <a:endParaRPr sz="1200">
              <a:solidFill>
                <a:schemeClr val="accent4"/>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200">
              <a:solidFill>
                <a:srgbClr val="414042"/>
              </a:solidFill>
              <a:latin typeface="Comfortaa"/>
              <a:ea typeface="Comfortaa"/>
              <a:cs typeface="Comfortaa"/>
              <a:sym typeface="Comfortaa"/>
            </a:endParaRPr>
          </a:p>
          <a:p>
            <a:pPr marL="0" marR="0" lvl="0" indent="0" algn="l" rtl="0">
              <a:lnSpc>
                <a:spcPct val="100000"/>
              </a:lnSpc>
              <a:spcBef>
                <a:spcPts val="0"/>
              </a:spcBef>
              <a:spcAft>
                <a:spcPts val="0"/>
              </a:spcAft>
              <a:buNone/>
            </a:pPr>
            <a:r>
              <a:rPr lang="en" sz="1200">
                <a:solidFill>
                  <a:srgbClr val="414042"/>
                </a:solidFill>
                <a:latin typeface="Comfortaa"/>
                <a:ea typeface="Comfortaa"/>
                <a:cs typeface="Comfortaa"/>
                <a:sym typeface="Comfortaa"/>
              </a:rPr>
              <a:t>        	EXAMPLE 2:</a:t>
            </a:r>
            <a:r>
              <a:rPr lang="en" sz="1200">
                <a:solidFill>
                  <a:schemeClr val="accent4"/>
                </a:solidFill>
                <a:latin typeface="Comfortaa"/>
                <a:ea typeface="Comfortaa"/>
                <a:cs typeface="Comfortaa"/>
                <a:sym typeface="Comfortaa"/>
              </a:rPr>
              <a:t> According to Parsad et al. (2017), many factors play a role in the influence of impulse buying, and can be a direct result of the consumption situation.</a:t>
            </a:r>
            <a:endParaRPr sz="1200">
              <a:solidFill>
                <a:schemeClr val="accent4"/>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200">
              <a:solidFill>
                <a:srgbClr val="414042"/>
              </a:solidFill>
              <a:latin typeface="Comfortaa"/>
              <a:ea typeface="Comfortaa"/>
              <a:cs typeface="Comfortaa"/>
              <a:sym typeface="Comfortaa"/>
            </a:endParaRPr>
          </a:p>
          <a:p>
            <a:pPr marL="0" marR="0" lvl="0" indent="0" algn="l" rtl="0">
              <a:lnSpc>
                <a:spcPct val="100000"/>
              </a:lnSpc>
              <a:spcBef>
                <a:spcPts val="0"/>
              </a:spcBef>
              <a:spcAft>
                <a:spcPts val="0"/>
              </a:spcAft>
              <a:buNone/>
            </a:pPr>
            <a:r>
              <a:rPr lang="en" sz="1200">
                <a:solidFill>
                  <a:srgbClr val="414042"/>
                </a:solidFill>
                <a:latin typeface="Comfortaa"/>
                <a:ea typeface="Comfortaa"/>
                <a:cs typeface="Comfortaa"/>
                <a:sym typeface="Comfortaa"/>
              </a:rPr>
              <a:t>        	EXAMPLE 3: </a:t>
            </a:r>
            <a:r>
              <a:rPr lang="en" sz="1200">
                <a:solidFill>
                  <a:schemeClr val="accent4"/>
                </a:solidFill>
                <a:latin typeface="Comfortaa"/>
                <a:ea typeface="Comfortaa"/>
                <a:cs typeface="Comfortaa"/>
                <a:sym typeface="Comfortaa"/>
              </a:rPr>
              <a:t>Many factors play a role in the influence of impulse buying, and can be a direct result of the consumption situation (Parsad et al., 2017).</a:t>
            </a:r>
            <a:endParaRPr sz="1200">
              <a:solidFill>
                <a:schemeClr val="accent4"/>
              </a:solidFill>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p:txBody>
      </p:sp>
      <p:sp>
        <p:nvSpPr>
          <p:cNvPr id="205" name="Google Shape;205;p30"/>
          <p:cNvSpPr txBox="1">
            <a:spLocks noGrp="1"/>
          </p:cNvSpPr>
          <p:nvPr>
            <p:ph type="title" idx="4294967295"/>
          </p:nvPr>
        </p:nvSpPr>
        <p:spPr>
          <a:xfrm>
            <a:off x="2132450" y="505250"/>
            <a:ext cx="5587200" cy="95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Comfortaa"/>
                <a:ea typeface="Comfortaa"/>
                <a:cs typeface="Comfortaa"/>
                <a:sym typeface="Comfortaa"/>
              </a:rPr>
              <a:t>Confusion re: Direct vs. Indirect</a:t>
            </a:r>
            <a:endParaRPr sz="2600">
              <a:latin typeface="Comfortaa"/>
              <a:ea typeface="Comfortaa"/>
              <a:cs typeface="Comfortaa"/>
              <a:sym typeface="Comfortaa"/>
            </a:endParaRPr>
          </a:p>
          <a:p>
            <a:pPr marL="914400" lvl="0" indent="0" algn="l" rtl="0">
              <a:spcBef>
                <a:spcPts val="0"/>
              </a:spcBef>
              <a:spcAft>
                <a:spcPts val="0"/>
              </a:spcAft>
              <a:buNone/>
            </a:pPr>
            <a:r>
              <a:rPr lang="en" sz="2600" u="sng">
                <a:latin typeface="Comfortaa"/>
                <a:ea typeface="Comfortaa"/>
                <a:cs typeface="Comfortaa"/>
                <a:sym typeface="Comfortaa"/>
              </a:rPr>
              <a:t>Citations in Text (cont.)</a:t>
            </a:r>
            <a:endParaRPr sz="2600" u="sng">
              <a:latin typeface="Comfortaa"/>
              <a:ea typeface="Comfortaa"/>
              <a:cs typeface="Comfortaa"/>
              <a:sym typeface="Comfortaa"/>
            </a:endParaRPr>
          </a:p>
        </p:txBody>
      </p:sp>
      <p:pic>
        <p:nvPicPr>
          <p:cNvPr id="206" name="Google Shape;206;p30"/>
          <p:cNvPicPr preferRelativeResize="0"/>
          <p:nvPr/>
        </p:nvPicPr>
        <p:blipFill>
          <a:blip r:embed="rId5">
            <a:alphaModFix/>
          </a:blip>
          <a:stretch>
            <a:fillRect/>
          </a:stretch>
        </p:blipFill>
        <p:spPr>
          <a:xfrm rot="-1917823">
            <a:off x="1181650" y="484076"/>
            <a:ext cx="954101" cy="740150"/>
          </a:xfrm>
          <a:prstGeom prst="rect">
            <a:avLst/>
          </a:prstGeom>
          <a:noFill/>
          <a:ln>
            <a:noFill/>
          </a:ln>
          <a:effectLst>
            <a:outerShdw blurRad="57150" dist="19050" dir="5400000" algn="bl" rotWithShape="0">
              <a:srgbClr val="000000">
                <a:alpha val="50000"/>
              </a:srgbClr>
            </a:outerShdw>
          </a:effectLst>
        </p:spPr>
      </p:pic>
      <p:sp>
        <p:nvSpPr>
          <p:cNvPr id="207" name="Google Shape;207;p30"/>
          <p:cNvSpPr txBox="1"/>
          <p:nvPr/>
        </p:nvSpPr>
        <p:spPr>
          <a:xfrm>
            <a:off x="1487575" y="569450"/>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2</a:t>
            </a:r>
            <a:endParaRPr sz="2500" b="1">
              <a:solidFill>
                <a:schemeClr val="lt2"/>
              </a:solidFill>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FD6313BA-19D6-A94E-89F4-0F870ECD79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1096"/>
    </mc:Choice>
    <mc:Fallback>
      <p:transition spd="slow" advTm="61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1" descr="1,534 Female Writer Cliparts, Stock Vector and Royalty Free Female Writer  Illustrations"/>
          <p:cNvPicPr preferRelativeResize="0"/>
          <p:nvPr/>
        </p:nvPicPr>
        <p:blipFill rotWithShape="1">
          <a:blip r:embed="rId5">
            <a:alphaModFix/>
          </a:blip>
          <a:srcRect l="11014" t="14504" r="13026" b="6281"/>
          <a:stretch/>
        </p:blipFill>
        <p:spPr>
          <a:xfrm rot="-545762" flipH="1">
            <a:off x="2051910" y="1721934"/>
            <a:ext cx="1891205" cy="1392533"/>
          </a:xfrm>
          <a:prstGeom prst="rect">
            <a:avLst/>
          </a:prstGeom>
          <a:noFill/>
          <a:ln>
            <a:noFill/>
          </a:ln>
          <a:effectLst>
            <a:outerShdw blurRad="57150" dist="19050" dir="5400000" algn="bl" rotWithShape="0">
              <a:srgbClr val="000000">
                <a:alpha val="50000"/>
              </a:srgbClr>
            </a:outerShdw>
          </a:effectLst>
        </p:spPr>
      </p:pic>
      <p:grpSp>
        <p:nvGrpSpPr>
          <p:cNvPr id="213" name="Google Shape;213;p31"/>
          <p:cNvGrpSpPr/>
          <p:nvPr/>
        </p:nvGrpSpPr>
        <p:grpSpPr>
          <a:xfrm>
            <a:off x="645686" y="2351483"/>
            <a:ext cx="2140289" cy="2169401"/>
            <a:chOff x="-331425" y="1579700"/>
            <a:chExt cx="1880250" cy="1905825"/>
          </a:xfrm>
        </p:grpSpPr>
        <p:sp>
          <p:nvSpPr>
            <p:cNvPr id="214" name="Google Shape;214;p31"/>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7" name="Google Shape;217;p31"/>
          <p:cNvPicPr preferRelativeResize="0"/>
          <p:nvPr/>
        </p:nvPicPr>
        <p:blipFill>
          <a:blip r:embed="rId6">
            <a:alphaModFix/>
          </a:blip>
          <a:stretch>
            <a:fillRect/>
          </a:stretch>
        </p:blipFill>
        <p:spPr>
          <a:xfrm>
            <a:off x="5335950" y="854690"/>
            <a:ext cx="2674574" cy="3127025"/>
          </a:xfrm>
          <a:prstGeom prst="rect">
            <a:avLst/>
          </a:prstGeom>
          <a:noFill/>
          <a:ln>
            <a:noFill/>
          </a:ln>
          <a:effectLst>
            <a:outerShdw blurRad="57150" dist="19050" dir="5400000" algn="bl" rotWithShape="0">
              <a:srgbClr val="000000">
                <a:alpha val="50000"/>
              </a:srgbClr>
            </a:outerShdw>
          </a:effectLst>
        </p:spPr>
      </p:pic>
      <p:sp>
        <p:nvSpPr>
          <p:cNvPr id="218" name="Google Shape;218;p31"/>
          <p:cNvSpPr txBox="1">
            <a:spLocks noGrp="1"/>
          </p:cNvSpPr>
          <p:nvPr>
            <p:ph type="title" idx="4"/>
          </p:nvPr>
        </p:nvSpPr>
        <p:spPr>
          <a:xfrm>
            <a:off x="1275100" y="557125"/>
            <a:ext cx="3048600" cy="8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latin typeface="Comfortaa"/>
                <a:ea typeface="Comfortaa"/>
                <a:cs typeface="Comfortaa"/>
                <a:sym typeface="Comfortaa"/>
              </a:rPr>
              <a:t>No Clue How To </a:t>
            </a:r>
            <a:r>
              <a:rPr lang="en" sz="2500" u="sng">
                <a:latin typeface="Comfortaa"/>
                <a:ea typeface="Comfortaa"/>
                <a:cs typeface="Comfortaa"/>
                <a:sym typeface="Comfortaa"/>
              </a:rPr>
              <a:t>Paraphrase</a:t>
            </a:r>
            <a:endParaRPr sz="2500" u="sng">
              <a:latin typeface="Comfortaa"/>
              <a:ea typeface="Comfortaa"/>
              <a:cs typeface="Comfortaa"/>
              <a:sym typeface="Comfortaa"/>
            </a:endParaRPr>
          </a:p>
          <a:p>
            <a:pPr marL="0" lvl="0" indent="0" algn="l" rtl="0">
              <a:spcBef>
                <a:spcPts val="0"/>
              </a:spcBef>
              <a:spcAft>
                <a:spcPts val="0"/>
              </a:spcAft>
              <a:buNone/>
            </a:pPr>
            <a:endParaRPr/>
          </a:p>
        </p:txBody>
      </p:sp>
      <p:sp>
        <p:nvSpPr>
          <p:cNvPr id="219" name="Google Shape;219;p31"/>
          <p:cNvSpPr txBox="1">
            <a:spLocks noGrp="1"/>
          </p:cNvSpPr>
          <p:nvPr>
            <p:ph type="body" idx="4294967295"/>
          </p:nvPr>
        </p:nvSpPr>
        <p:spPr>
          <a:xfrm rot="390862">
            <a:off x="1168098" y="3145945"/>
            <a:ext cx="1438488" cy="113140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212121"/>
                </a:solidFill>
                <a:latin typeface="Comfortaa Regular"/>
                <a:ea typeface="Comfortaa Regular"/>
                <a:cs typeface="Comfortaa Regular"/>
                <a:sym typeface="Comfortaa Regular"/>
              </a:rPr>
              <a:t>Credit MUST always go to the original author.</a:t>
            </a:r>
            <a:endParaRPr sz="1400">
              <a:solidFill>
                <a:srgbClr val="212121"/>
              </a:solidFill>
              <a:latin typeface="Comfortaa Regular"/>
              <a:ea typeface="Comfortaa Regular"/>
              <a:cs typeface="Comfortaa Regular"/>
              <a:sym typeface="Comfortaa Regular"/>
            </a:endParaRPr>
          </a:p>
        </p:txBody>
      </p:sp>
      <p:pic>
        <p:nvPicPr>
          <p:cNvPr id="220" name="Google Shape;220;p31"/>
          <p:cNvPicPr preferRelativeResize="0"/>
          <p:nvPr/>
        </p:nvPicPr>
        <p:blipFill>
          <a:blip r:embed="rId7">
            <a:alphaModFix/>
          </a:blip>
          <a:stretch>
            <a:fillRect/>
          </a:stretch>
        </p:blipFill>
        <p:spPr>
          <a:xfrm rot="-1917823">
            <a:off x="334375" y="509751"/>
            <a:ext cx="954101" cy="740150"/>
          </a:xfrm>
          <a:prstGeom prst="rect">
            <a:avLst/>
          </a:prstGeom>
          <a:noFill/>
          <a:ln>
            <a:noFill/>
          </a:ln>
          <a:effectLst>
            <a:outerShdw blurRad="57150" dist="19050" dir="5400000" algn="bl" rotWithShape="0">
              <a:srgbClr val="000000">
                <a:alpha val="50000"/>
              </a:srgbClr>
            </a:outerShdw>
          </a:effectLst>
        </p:spPr>
      </p:pic>
      <p:sp>
        <p:nvSpPr>
          <p:cNvPr id="221" name="Google Shape;221;p31"/>
          <p:cNvSpPr txBox="1"/>
          <p:nvPr/>
        </p:nvSpPr>
        <p:spPr>
          <a:xfrm>
            <a:off x="597525" y="625600"/>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3</a:t>
            </a:r>
            <a:endParaRPr sz="2500" b="1">
              <a:solidFill>
                <a:schemeClr val="lt2"/>
              </a:solidFill>
              <a:latin typeface="Comfortaa"/>
              <a:ea typeface="Comfortaa"/>
              <a:cs typeface="Comfortaa"/>
              <a:sym typeface="Comfortaa"/>
            </a:endParaRPr>
          </a:p>
        </p:txBody>
      </p:sp>
      <p:sp>
        <p:nvSpPr>
          <p:cNvPr id="222" name="Google Shape;222;p31"/>
          <p:cNvSpPr txBox="1"/>
          <p:nvPr/>
        </p:nvSpPr>
        <p:spPr>
          <a:xfrm>
            <a:off x="5083525" y="1809125"/>
            <a:ext cx="2884200" cy="1847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1300"/>
              </a:spcAft>
              <a:buNone/>
            </a:pPr>
            <a:r>
              <a:rPr lang="en" sz="1600" b="1" i="1">
                <a:solidFill>
                  <a:srgbClr val="0C2E3A"/>
                </a:solidFill>
                <a:latin typeface="Comfortaa"/>
                <a:ea typeface="Comfortaa"/>
                <a:cs typeface="Comfortaa"/>
                <a:sym typeface="Comfortaa"/>
              </a:rPr>
              <a:t>To paraphrase:</a:t>
            </a:r>
            <a:r>
              <a:rPr lang="en" sz="1600" b="1">
                <a:solidFill>
                  <a:srgbClr val="0C2E3A"/>
                </a:solidFill>
                <a:latin typeface="Comfortaa"/>
                <a:ea typeface="Comfortaa"/>
                <a:cs typeface="Comfortaa"/>
                <a:sym typeface="Comfortaa"/>
              </a:rPr>
              <a:t> to express the meaning of the writer using DIFFERENT WORDS especially to achieve greater clarity.</a:t>
            </a:r>
            <a:endParaRPr sz="1600" b="1">
              <a:solidFill>
                <a:srgbClr val="0C2E3A"/>
              </a:solidFill>
              <a:latin typeface="Comfortaa"/>
              <a:ea typeface="Comfortaa"/>
              <a:cs typeface="Comfortaa"/>
              <a:sym typeface="Comfortaa"/>
            </a:endParaRPr>
          </a:p>
        </p:txBody>
      </p:sp>
      <p:pic>
        <p:nvPicPr>
          <p:cNvPr id="223" name="Google Shape;223;p31"/>
          <p:cNvPicPr preferRelativeResize="0"/>
          <p:nvPr/>
        </p:nvPicPr>
        <p:blipFill>
          <a:blip r:embed="rId8">
            <a:alphaModFix/>
          </a:blip>
          <a:stretch>
            <a:fillRect/>
          </a:stretch>
        </p:blipFill>
        <p:spPr>
          <a:xfrm rot="-1429736">
            <a:off x="2782937" y="3458833"/>
            <a:ext cx="1114697" cy="505643"/>
          </a:xfrm>
          <a:prstGeom prst="rect">
            <a:avLst/>
          </a:prstGeom>
          <a:noFill/>
          <a:ln>
            <a:noFill/>
          </a:ln>
        </p:spPr>
      </p:pic>
      <p:sp>
        <p:nvSpPr>
          <p:cNvPr id="224" name="Google Shape;224;p31"/>
          <p:cNvSpPr/>
          <p:nvPr/>
        </p:nvSpPr>
        <p:spPr>
          <a:xfrm rot="2140888">
            <a:off x="3298176" y="1397522"/>
            <a:ext cx="857018" cy="505063"/>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Audio 1">
            <a:hlinkClick r:id="" action="ppaction://media"/>
            <a:extLst>
              <a:ext uri="{FF2B5EF4-FFF2-40B4-BE49-F238E27FC236}">
                <a16:creationId xmlns:a16="http://schemas.microsoft.com/office/drawing/2014/main" id="{6B41D478-1ADB-5A42-899D-9C7CE138163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842"/>
    </mc:Choice>
    <mc:Fallback>
      <p:transition spd="slow" advTm="52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idx="4"/>
          </p:nvPr>
        </p:nvSpPr>
        <p:spPr>
          <a:xfrm>
            <a:off x="1146800" y="576900"/>
            <a:ext cx="3336300" cy="75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latin typeface="Comfortaa"/>
                <a:ea typeface="Comfortaa"/>
                <a:cs typeface="Comfortaa"/>
                <a:sym typeface="Comfortaa"/>
              </a:rPr>
              <a:t>Period Placement &amp; </a:t>
            </a:r>
            <a:r>
              <a:rPr lang="en" sz="2300" u="sng">
                <a:latin typeface="Comfortaa"/>
                <a:ea typeface="Comfortaa"/>
                <a:cs typeface="Comfortaa"/>
                <a:sym typeface="Comfortaa"/>
              </a:rPr>
              <a:t>Comma Confusion</a:t>
            </a:r>
            <a:endParaRPr sz="2300" u="sng">
              <a:latin typeface="Comfortaa"/>
              <a:ea typeface="Comfortaa"/>
              <a:cs typeface="Comfortaa"/>
              <a:sym typeface="Comfortaa"/>
            </a:endParaRPr>
          </a:p>
          <a:p>
            <a:pPr marL="0" lvl="0" indent="0" algn="l" rtl="0">
              <a:spcBef>
                <a:spcPts val="0"/>
              </a:spcBef>
              <a:spcAft>
                <a:spcPts val="0"/>
              </a:spcAft>
              <a:buNone/>
            </a:pPr>
            <a:endParaRPr/>
          </a:p>
        </p:txBody>
      </p:sp>
      <p:pic>
        <p:nvPicPr>
          <p:cNvPr id="230" name="Google Shape;230;p32"/>
          <p:cNvPicPr preferRelativeResize="0"/>
          <p:nvPr/>
        </p:nvPicPr>
        <p:blipFill>
          <a:blip r:embed="rId5">
            <a:alphaModFix/>
          </a:blip>
          <a:stretch>
            <a:fillRect/>
          </a:stretch>
        </p:blipFill>
        <p:spPr>
          <a:xfrm rot="-1917823">
            <a:off x="334375" y="509751"/>
            <a:ext cx="954101" cy="740150"/>
          </a:xfrm>
          <a:prstGeom prst="rect">
            <a:avLst/>
          </a:prstGeom>
          <a:noFill/>
          <a:ln>
            <a:noFill/>
          </a:ln>
          <a:effectLst>
            <a:outerShdw blurRad="57150" dist="19050" dir="5400000" algn="bl" rotWithShape="0">
              <a:srgbClr val="000000">
                <a:alpha val="50000"/>
              </a:srgbClr>
            </a:outerShdw>
          </a:effectLst>
        </p:spPr>
      </p:pic>
      <p:sp>
        <p:nvSpPr>
          <p:cNvPr id="231" name="Google Shape;231;p32"/>
          <p:cNvSpPr txBox="1"/>
          <p:nvPr/>
        </p:nvSpPr>
        <p:spPr>
          <a:xfrm>
            <a:off x="597525" y="625600"/>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4</a:t>
            </a:r>
            <a:endParaRPr sz="2500" b="1">
              <a:solidFill>
                <a:schemeClr val="lt2"/>
              </a:solidFill>
              <a:latin typeface="Comfortaa"/>
              <a:ea typeface="Comfortaa"/>
              <a:cs typeface="Comfortaa"/>
              <a:sym typeface="Comfortaa"/>
            </a:endParaRPr>
          </a:p>
        </p:txBody>
      </p:sp>
      <p:sp>
        <p:nvSpPr>
          <p:cNvPr id="232" name="Google Shape;232;p32"/>
          <p:cNvSpPr txBox="1"/>
          <p:nvPr/>
        </p:nvSpPr>
        <p:spPr>
          <a:xfrm>
            <a:off x="4929475" y="1723525"/>
            <a:ext cx="2884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300"/>
              </a:spcAft>
              <a:buNone/>
            </a:pPr>
            <a:endParaRPr sz="1600" b="1">
              <a:solidFill>
                <a:srgbClr val="0C2E3A"/>
              </a:solidFill>
              <a:latin typeface="Comfortaa"/>
              <a:ea typeface="Comfortaa"/>
              <a:cs typeface="Comfortaa"/>
              <a:sym typeface="Comfortaa"/>
            </a:endParaRPr>
          </a:p>
        </p:txBody>
      </p:sp>
      <p:sp>
        <p:nvSpPr>
          <p:cNvPr id="233" name="Google Shape;233;p32"/>
          <p:cNvSpPr txBox="1"/>
          <p:nvPr/>
        </p:nvSpPr>
        <p:spPr>
          <a:xfrm>
            <a:off x="701775" y="1783450"/>
            <a:ext cx="3722700" cy="2675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None/>
            </a:pPr>
            <a:r>
              <a:rPr lang="en" sz="1700" b="1" i="1">
                <a:solidFill>
                  <a:srgbClr val="0C2E3A"/>
                </a:solidFill>
                <a:latin typeface="Comfortaa"/>
                <a:ea typeface="Comfortaa"/>
                <a:cs typeface="Comfortaa"/>
                <a:sym typeface="Comfortaa"/>
              </a:rPr>
              <a:t>The end. Period.</a:t>
            </a:r>
            <a:endParaRPr sz="1700" b="1" i="1">
              <a:solidFill>
                <a:srgbClr val="0C2E3A"/>
              </a:solidFill>
              <a:latin typeface="Comfortaa"/>
              <a:ea typeface="Comfortaa"/>
              <a:cs typeface="Comfortaa"/>
              <a:sym typeface="Comfortaa"/>
            </a:endParaRPr>
          </a:p>
          <a:p>
            <a:pPr marL="0" marR="0" lvl="0" indent="0" algn="ctr" rtl="0">
              <a:lnSpc>
                <a:spcPct val="115000"/>
              </a:lnSpc>
              <a:spcBef>
                <a:spcPts val="1300"/>
              </a:spcBef>
              <a:spcAft>
                <a:spcPts val="0"/>
              </a:spcAft>
              <a:buNone/>
            </a:pPr>
            <a:endParaRPr sz="100" b="1" i="1">
              <a:solidFill>
                <a:srgbClr val="0C2E3A"/>
              </a:solidFill>
              <a:latin typeface="Comfortaa"/>
              <a:ea typeface="Comfortaa"/>
              <a:cs typeface="Comfortaa"/>
              <a:sym typeface="Comfortaa"/>
            </a:endParaRPr>
          </a:p>
          <a:p>
            <a:pPr marL="0" marR="0" lvl="0" indent="0" algn="l" rtl="0">
              <a:lnSpc>
                <a:spcPct val="115000"/>
              </a:lnSpc>
              <a:spcBef>
                <a:spcPts val="1200"/>
              </a:spcBef>
              <a:spcAft>
                <a:spcPts val="0"/>
              </a:spcAft>
              <a:buNone/>
            </a:pPr>
            <a:r>
              <a:rPr lang="en" sz="1600" b="1" i="1">
                <a:solidFill>
                  <a:srgbClr val="0C2E3A"/>
                </a:solidFill>
                <a:latin typeface="Comfortaa"/>
                <a:ea typeface="Comfortaa"/>
                <a:cs typeface="Comfortaa"/>
                <a:sym typeface="Comfortaa"/>
              </a:rPr>
              <a:t>EXAMPLE:</a:t>
            </a:r>
            <a:r>
              <a:rPr lang="en" sz="1600" b="1" i="1">
                <a:solidFill>
                  <a:schemeClr val="accent4"/>
                </a:solidFill>
                <a:latin typeface="Comfortaa"/>
                <a:ea typeface="Comfortaa"/>
                <a:cs typeface="Comfortaa"/>
                <a:sym typeface="Comfortaa"/>
              </a:rPr>
              <a:t> Their population size is “approximately 76.6 million, which has greatly surpassed the Baby Boomers cohort” (Spenner &amp; Smith, 2014, para. 11).</a:t>
            </a:r>
            <a:endParaRPr sz="1600" b="1" i="1">
              <a:solidFill>
                <a:schemeClr val="accent4"/>
              </a:solidFill>
              <a:latin typeface="Comfortaa"/>
              <a:ea typeface="Comfortaa"/>
              <a:cs typeface="Comfortaa"/>
              <a:sym typeface="Comfortaa"/>
            </a:endParaRPr>
          </a:p>
          <a:p>
            <a:pPr marL="0" marR="0" lvl="0" indent="0" algn="l" rtl="0">
              <a:lnSpc>
                <a:spcPct val="115000"/>
              </a:lnSpc>
              <a:spcBef>
                <a:spcPts val="1300"/>
              </a:spcBef>
              <a:spcAft>
                <a:spcPts val="1300"/>
              </a:spcAft>
              <a:buNone/>
            </a:pPr>
            <a:endParaRPr sz="1600" b="1" i="1">
              <a:solidFill>
                <a:srgbClr val="0C2E3A"/>
              </a:solidFill>
              <a:latin typeface="Comfortaa"/>
              <a:ea typeface="Comfortaa"/>
              <a:cs typeface="Comfortaa"/>
              <a:sym typeface="Comfortaa"/>
            </a:endParaRPr>
          </a:p>
        </p:txBody>
      </p:sp>
      <p:sp>
        <p:nvSpPr>
          <p:cNvPr id="234" name="Google Shape;234;p32"/>
          <p:cNvSpPr txBox="1"/>
          <p:nvPr/>
        </p:nvSpPr>
        <p:spPr>
          <a:xfrm>
            <a:off x="4888700" y="999650"/>
            <a:ext cx="3558300" cy="3358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None/>
            </a:pPr>
            <a:r>
              <a:rPr lang="en" sz="1700" b="1" i="1">
                <a:solidFill>
                  <a:srgbClr val="0C2E3A"/>
                </a:solidFill>
                <a:latin typeface="Comfortaa"/>
                <a:ea typeface="Comfortaa"/>
                <a:cs typeface="Comfortaa"/>
                <a:sym typeface="Comfortaa"/>
              </a:rPr>
              <a:t>A pause, comma.</a:t>
            </a:r>
            <a:endParaRPr sz="1700" b="1" i="1">
              <a:solidFill>
                <a:srgbClr val="0C2E3A"/>
              </a:solidFill>
              <a:latin typeface="Comfortaa"/>
              <a:ea typeface="Comfortaa"/>
              <a:cs typeface="Comfortaa"/>
              <a:sym typeface="Comfortaa"/>
            </a:endParaRPr>
          </a:p>
          <a:p>
            <a:pPr marL="0" marR="0" lvl="0" indent="0" algn="ctr" rtl="0">
              <a:lnSpc>
                <a:spcPct val="115000"/>
              </a:lnSpc>
              <a:spcBef>
                <a:spcPts val="1300"/>
              </a:spcBef>
              <a:spcAft>
                <a:spcPts val="0"/>
              </a:spcAft>
              <a:buNone/>
            </a:pPr>
            <a:endParaRPr sz="100" b="1" i="1">
              <a:solidFill>
                <a:srgbClr val="0C2E3A"/>
              </a:solidFill>
              <a:latin typeface="Comfortaa"/>
              <a:ea typeface="Comfortaa"/>
              <a:cs typeface="Comfortaa"/>
              <a:sym typeface="Comfortaa"/>
            </a:endParaRPr>
          </a:p>
          <a:p>
            <a:pPr marL="0" marR="0" lvl="0" indent="0" algn="l" rtl="0">
              <a:lnSpc>
                <a:spcPct val="115000"/>
              </a:lnSpc>
              <a:spcBef>
                <a:spcPts val="1200"/>
              </a:spcBef>
              <a:spcAft>
                <a:spcPts val="1300"/>
              </a:spcAft>
              <a:buNone/>
            </a:pPr>
            <a:r>
              <a:rPr lang="en" sz="1600" b="1" i="1">
                <a:solidFill>
                  <a:srgbClr val="0C2E3A"/>
                </a:solidFill>
                <a:latin typeface="Comfortaa"/>
                <a:ea typeface="Comfortaa"/>
                <a:cs typeface="Comfortaa"/>
                <a:sym typeface="Comfortaa"/>
              </a:rPr>
              <a:t>EXAMPLE:  </a:t>
            </a:r>
            <a:r>
              <a:rPr lang="en" sz="1600" b="1" i="1">
                <a:solidFill>
                  <a:schemeClr val="accent4"/>
                </a:solidFill>
                <a:latin typeface="Comfortaa"/>
                <a:ea typeface="Comfortaa"/>
                <a:cs typeface="Comfortaa"/>
                <a:sym typeface="Comfortaa"/>
              </a:rPr>
              <a:t>Kim, Morris and Swait (2008) found that “brand loyalty can provide both consumers and companies essential benefits. For consumers, a brand toward which they feel loyal can act as a signal of achieved expectation” (p. 99).</a:t>
            </a:r>
            <a:endParaRPr sz="1600" b="1" i="1">
              <a:solidFill>
                <a:schemeClr val="accent4"/>
              </a:solidFill>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C29401D6-D661-FC4F-8A92-6401C83BB4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3150"/>
    </mc:Choice>
    <mc:Fallback>
      <p:transition spd="slow" advTm="93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3"/>
          <p:cNvPicPr preferRelativeResize="0"/>
          <p:nvPr/>
        </p:nvPicPr>
        <p:blipFill>
          <a:blip r:embed="rId5">
            <a:alphaModFix/>
          </a:blip>
          <a:stretch>
            <a:fillRect/>
          </a:stretch>
        </p:blipFill>
        <p:spPr>
          <a:xfrm rot="-1917823">
            <a:off x="1181650" y="484076"/>
            <a:ext cx="954101" cy="740150"/>
          </a:xfrm>
          <a:prstGeom prst="rect">
            <a:avLst/>
          </a:prstGeom>
          <a:noFill/>
          <a:ln>
            <a:noFill/>
          </a:ln>
          <a:effectLst>
            <a:outerShdw blurRad="57150" dist="19050" dir="5400000" algn="bl" rotWithShape="0">
              <a:srgbClr val="000000">
                <a:alpha val="50000"/>
              </a:srgbClr>
            </a:outerShdw>
          </a:effectLst>
        </p:spPr>
      </p:pic>
      <p:sp>
        <p:nvSpPr>
          <p:cNvPr id="240" name="Google Shape;240;p33"/>
          <p:cNvSpPr txBox="1"/>
          <p:nvPr/>
        </p:nvSpPr>
        <p:spPr>
          <a:xfrm>
            <a:off x="1487575" y="569450"/>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5</a:t>
            </a:r>
            <a:endParaRPr sz="2500" b="1">
              <a:solidFill>
                <a:schemeClr val="lt2"/>
              </a:solidFill>
              <a:latin typeface="Comfortaa"/>
              <a:ea typeface="Comfortaa"/>
              <a:cs typeface="Comfortaa"/>
              <a:sym typeface="Comfortaa"/>
            </a:endParaRPr>
          </a:p>
        </p:txBody>
      </p:sp>
      <p:sp>
        <p:nvSpPr>
          <p:cNvPr id="241" name="Google Shape;241;p33"/>
          <p:cNvSpPr txBox="1"/>
          <p:nvPr/>
        </p:nvSpPr>
        <p:spPr>
          <a:xfrm>
            <a:off x="2909825" y="569450"/>
            <a:ext cx="391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solidFill>
                  <a:schemeClr val="accent2"/>
                </a:solidFill>
                <a:latin typeface="Comfortaa"/>
                <a:ea typeface="Comfortaa"/>
                <a:cs typeface="Comfortaa"/>
                <a:sym typeface="Comfortaa"/>
              </a:rPr>
              <a:t>No Citation Variety</a:t>
            </a:r>
            <a:endParaRPr sz="2600" b="1">
              <a:solidFill>
                <a:schemeClr val="accent2"/>
              </a:solidFill>
              <a:latin typeface="Comfortaa"/>
              <a:ea typeface="Comfortaa"/>
              <a:cs typeface="Comfortaa"/>
              <a:sym typeface="Comfortaa"/>
            </a:endParaRPr>
          </a:p>
        </p:txBody>
      </p:sp>
      <p:sp>
        <p:nvSpPr>
          <p:cNvPr id="242" name="Google Shape;242;p33"/>
          <p:cNvSpPr txBox="1"/>
          <p:nvPr/>
        </p:nvSpPr>
        <p:spPr>
          <a:xfrm>
            <a:off x="1128917" y="1420650"/>
            <a:ext cx="7250400" cy="30519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 sz="1100" b="1">
                <a:latin typeface="Comfortaa"/>
                <a:ea typeface="Comfortaa"/>
                <a:cs typeface="Comfortaa"/>
                <a:sym typeface="Comfortaa"/>
              </a:rPr>
              <a:t>NOT VARIED: </a:t>
            </a:r>
            <a:r>
              <a:rPr lang="en" sz="1100" b="1">
                <a:solidFill>
                  <a:schemeClr val="accent2"/>
                </a:solidFill>
                <a:latin typeface="Comfortaa"/>
                <a:ea typeface="Comfortaa"/>
                <a:cs typeface="Comfortaa"/>
                <a:sym typeface="Comfortaa"/>
              </a:rPr>
              <a:t>Previous studies have addressed dialogic communication and relationship building strategies among organizations, but few have focused on social media (Fussell &amp; McCorkindale, 2013). In fact, approximately 97% of NPOs are using social media, surpassing the business world (West, 2011). However, social media adoption among some NPOs is still very slow. The rapid shift in technology has changed communications, and NPOs should consider trying to adapt to this new technology, as it is part of the “explosion of the social web” (Willard, 2009, p. 288). </a:t>
            </a:r>
            <a:endParaRPr sz="1100" b="1">
              <a:solidFill>
                <a:schemeClr val="accent2"/>
              </a:solidFill>
              <a:latin typeface="Comfortaa"/>
              <a:ea typeface="Comfortaa"/>
              <a:cs typeface="Comfortaa"/>
              <a:sym typeface="Comfortaa"/>
            </a:endParaRPr>
          </a:p>
          <a:p>
            <a:pPr marL="457200" lvl="0" indent="0" algn="l" rtl="0">
              <a:lnSpc>
                <a:spcPct val="115000"/>
              </a:lnSpc>
              <a:spcBef>
                <a:spcPts val="1300"/>
              </a:spcBef>
              <a:spcAft>
                <a:spcPts val="1300"/>
              </a:spcAft>
              <a:buNone/>
            </a:pPr>
            <a:r>
              <a:rPr lang="en" sz="1100" b="1">
                <a:latin typeface="Comfortaa"/>
                <a:ea typeface="Comfortaa"/>
                <a:cs typeface="Comfortaa"/>
                <a:sym typeface="Comfortaa"/>
              </a:rPr>
              <a:t>VARIED:</a:t>
            </a:r>
            <a:r>
              <a:rPr lang="en" sz="1100" b="1">
                <a:solidFill>
                  <a:schemeClr val="accent2"/>
                </a:solidFill>
                <a:latin typeface="Comfortaa"/>
                <a:ea typeface="Comfortaa"/>
                <a:cs typeface="Comfortaa"/>
                <a:sym typeface="Comfortaa"/>
              </a:rPr>
              <a:t> Previous studies have addressed dialogic communication and relationship building strategies among organizations, but few have focused on social media (Fussell &amp; McCorkindale, 2013).  In fact, West (2011) noted that approximately 97% of NPOs are using social media, surpassing the business world.  However, social media adoption among some NPOs is still very slow.  Willard (2009) noted that the rapid shift in technology has changed communications, and NPOs should consider trying to adapt to this new technology, as it is part of the “explosion of the social web” (p. 288). </a:t>
            </a:r>
            <a:endParaRPr sz="1100" b="1">
              <a:solidFill>
                <a:schemeClr val="accent2"/>
              </a:solidFill>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EA6C5A72-96B8-FD40-82DD-B46E0A2765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474"/>
    </mc:Choice>
    <mc:Fallback>
      <p:transition spd="slow" advTm="56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4"/>
          <p:cNvPicPr preferRelativeResize="0"/>
          <p:nvPr/>
        </p:nvPicPr>
        <p:blipFill>
          <a:blip r:embed="rId5">
            <a:alphaModFix/>
          </a:blip>
          <a:stretch>
            <a:fillRect/>
          </a:stretch>
        </p:blipFill>
        <p:spPr>
          <a:xfrm rot="-1917823">
            <a:off x="1181650" y="484076"/>
            <a:ext cx="954101" cy="740150"/>
          </a:xfrm>
          <a:prstGeom prst="rect">
            <a:avLst/>
          </a:prstGeom>
          <a:noFill/>
          <a:ln>
            <a:noFill/>
          </a:ln>
          <a:effectLst>
            <a:outerShdw blurRad="57150" dist="19050" dir="5400000" algn="bl" rotWithShape="0">
              <a:srgbClr val="000000">
                <a:alpha val="50000"/>
              </a:srgbClr>
            </a:outerShdw>
          </a:effectLst>
        </p:spPr>
      </p:pic>
      <p:sp>
        <p:nvSpPr>
          <p:cNvPr id="248" name="Google Shape;248;p34"/>
          <p:cNvSpPr txBox="1"/>
          <p:nvPr/>
        </p:nvSpPr>
        <p:spPr>
          <a:xfrm>
            <a:off x="1487575" y="569450"/>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6</a:t>
            </a:r>
            <a:endParaRPr sz="2500" b="1">
              <a:solidFill>
                <a:schemeClr val="lt2"/>
              </a:solidFill>
              <a:latin typeface="Comfortaa"/>
              <a:ea typeface="Comfortaa"/>
              <a:cs typeface="Comfortaa"/>
              <a:sym typeface="Comfortaa"/>
            </a:endParaRPr>
          </a:p>
        </p:txBody>
      </p:sp>
      <p:sp>
        <p:nvSpPr>
          <p:cNvPr id="249" name="Google Shape;249;p34"/>
          <p:cNvSpPr txBox="1"/>
          <p:nvPr/>
        </p:nvSpPr>
        <p:spPr>
          <a:xfrm>
            <a:off x="2208025" y="569450"/>
            <a:ext cx="664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solidFill>
                  <a:schemeClr val="accent2"/>
                </a:solidFill>
                <a:latin typeface="Comfortaa"/>
                <a:ea typeface="Comfortaa"/>
                <a:cs typeface="Comfortaa"/>
                <a:sym typeface="Comfortaa"/>
              </a:rPr>
              <a:t>Incorrect Header Placement</a:t>
            </a:r>
            <a:endParaRPr sz="2600" b="1" u="sng">
              <a:solidFill>
                <a:schemeClr val="accent2"/>
              </a:solidFill>
              <a:latin typeface="Comfortaa"/>
              <a:ea typeface="Comfortaa"/>
              <a:cs typeface="Comfortaa"/>
              <a:sym typeface="Comfortaa"/>
            </a:endParaRPr>
          </a:p>
        </p:txBody>
      </p:sp>
      <p:sp>
        <p:nvSpPr>
          <p:cNvPr id="250" name="Google Shape;250;p34"/>
          <p:cNvSpPr txBox="1"/>
          <p:nvPr/>
        </p:nvSpPr>
        <p:spPr>
          <a:xfrm>
            <a:off x="1359200" y="1463425"/>
            <a:ext cx="7228500" cy="3289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 b="1" dirty="0">
                <a:latin typeface="Comfortaa"/>
                <a:ea typeface="Comfortaa"/>
                <a:cs typeface="Comfortaa"/>
                <a:sym typeface="Comfortaa"/>
              </a:rPr>
              <a:t>All headings are bold and in title case</a:t>
            </a:r>
            <a:endParaRPr b="1" dirty="0">
              <a:latin typeface="Comfortaa"/>
              <a:ea typeface="Comfortaa"/>
              <a:cs typeface="Comfortaa"/>
              <a:sym typeface="Comfortaa"/>
            </a:endParaRPr>
          </a:p>
          <a:p>
            <a:pPr marL="457200" lvl="0" indent="0" algn="l" rtl="0">
              <a:lnSpc>
                <a:spcPct val="115000"/>
              </a:lnSpc>
              <a:spcBef>
                <a:spcPts val="1300"/>
              </a:spcBef>
              <a:spcAft>
                <a:spcPts val="0"/>
              </a:spcAft>
              <a:buNone/>
            </a:pPr>
            <a:r>
              <a:rPr lang="en" b="1" dirty="0">
                <a:latin typeface="Comfortaa"/>
                <a:ea typeface="Comfortaa"/>
                <a:cs typeface="Comfortaa"/>
                <a:sym typeface="Comfortaa"/>
              </a:rPr>
              <a:t>1. Centered, Bold, Title Case Heading</a:t>
            </a:r>
            <a:endParaRPr b="1" dirty="0">
              <a:latin typeface="Comfortaa"/>
              <a:ea typeface="Comfortaa"/>
              <a:cs typeface="Comfortaa"/>
              <a:sym typeface="Comfortaa"/>
            </a:endParaRPr>
          </a:p>
          <a:p>
            <a:pPr marL="457200" lvl="0" indent="0" algn="l" rtl="0">
              <a:lnSpc>
                <a:spcPct val="115000"/>
              </a:lnSpc>
              <a:spcBef>
                <a:spcPts val="1300"/>
              </a:spcBef>
              <a:spcAft>
                <a:spcPts val="0"/>
              </a:spcAft>
              <a:buNone/>
            </a:pPr>
            <a:r>
              <a:rPr lang="en" b="1" dirty="0">
                <a:latin typeface="Comfortaa"/>
                <a:ea typeface="Comfortaa"/>
                <a:cs typeface="Comfortaa"/>
                <a:sym typeface="Comfortaa"/>
              </a:rPr>
              <a:t>2. Flush Left, Bold, Title Case Heading</a:t>
            </a:r>
            <a:endParaRPr b="1" dirty="0">
              <a:latin typeface="Comfortaa"/>
              <a:ea typeface="Comfortaa"/>
              <a:cs typeface="Comfortaa"/>
              <a:sym typeface="Comfortaa"/>
            </a:endParaRPr>
          </a:p>
          <a:p>
            <a:pPr marL="457200" lvl="0" indent="0" algn="l" rtl="0">
              <a:lnSpc>
                <a:spcPct val="115000"/>
              </a:lnSpc>
              <a:spcBef>
                <a:spcPts val="1300"/>
              </a:spcBef>
              <a:spcAft>
                <a:spcPts val="0"/>
              </a:spcAft>
              <a:buNone/>
            </a:pPr>
            <a:r>
              <a:rPr lang="en" b="1" dirty="0">
                <a:latin typeface="Comfortaa"/>
                <a:ea typeface="Comfortaa"/>
                <a:cs typeface="Comfortaa"/>
                <a:sym typeface="Comfortaa"/>
              </a:rPr>
              <a:t>3.</a:t>
            </a:r>
            <a:r>
              <a:rPr lang="en" b="1" i="1" dirty="0">
                <a:latin typeface="Comfortaa"/>
                <a:ea typeface="Comfortaa"/>
                <a:cs typeface="Comfortaa"/>
                <a:sym typeface="Comfortaa"/>
              </a:rPr>
              <a:t> Flush Left, Bold Italic, Title Case Heading</a:t>
            </a:r>
            <a:endParaRPr b="1" i="1" dirty="0">
              <a:latin typeface="Comfortaa"/>
              <a:ea typeface="Comfortaa"/>
              <a:cs typeface="Comfortaa"/>
              <a:sym typeface="Comfortaa"/>
            </a:endParaRPr>
          </a:p>
          <a:p>
            <a:pPr marL="457200" lvl="0" indent="0" algn="l" rtl="0">
              <a:lnSpc>
                <a:spcPct val="115000"/>
              </a:lnSpc>
              <a:spcBef>
                <a:spcPts val="1200"/>
              </a:spcBef>
              <a:spcAft>
                <a:spcPts val="0"/>
              </a:spcAft>
              <a:buNone/>
            </a:pPr>
            <a:r>
              <a:rPr lang="en" b="1" dirty="0">
                <a:latin typeface="Comfortaa"/>
                <a:ea typeface="Comfortaa"/>
                <a:cs typeface="Comfortaa"/>
                <a:sym typeface="Comfortaa"/>
              </a:rPr>
              <a:t>        	4. Indented, Bold, Title Case Heading. Text begins here.</a:t>
            </a:r>
            <a:endParaRPr b="1" dirty="0">
              <a:latin typeface="Comfortaa"/>
              <a:ea typeface="Comfortaa"/>
              <a:cs typeface="Comfortaa"/>
              <a:sym typeface="Comfortaa"/>
            </a:endParaRPr>
          </a:p>
          <a:p>
            <a:pPr marL="457200" lvl="0" indent="0" algn="l" rtl="0">
              <a:lnSpc>
                <a:spcPct val="115000"/>
              </a:lnSpc>
              <a:spcBef>
                <a:spcPts val="1300"/>
              </a:spcBef>
              <a:spcAft>
                <a:spcPts val="0"/>
              </a:spcAft>
              <a:buNone/>
            </a:pPr>
            <a:r>
              <a:rPr lang="en" b="1" dirty="0">
                <a:latin typeface="Comfortaa"/>
                <a:ea typeface="Comfortaa"/>
                <a:cs typeface="Comfortaa"/>
                <a:sym typeface="Comfortaa"/>
              </a:rPr>
              <a:t>        	5. </a:t>
            </a:r>
            <a:r>
              <a:rPr lang="en" b="1" i="1" dirty="0">
                <a:latin typeface="Comfortaa"/>
                <a:ea typeface="Comfortaa"/>
                <a:cs typeface="Comfortaa"/>
                <a:sym typeface="Comfortaa"/>
              </a:rPr>
              <a:t>Indented, Bold Italic, Title Case Heading. </a:t>
            </a:r>
            <a:r>
              <a:rPr lang="en" b="1" dirty="0">
                <a:latin typeface="Comfortaa"/>
                <a:ea typeface="Comfortaa"/>
                <a:cs typeface="Comfortaa"/>
                <a:sym typeface="Comfortaa"/>
              </a:rPr>
              <a:t>Text begins here.</a:t>
            </a:r>
            <a:endParaRPr b="1" dirty="0">
              <a:latin typeface="Comfortaa"/>
              <a:ea typeface="Comfortaa"/>
              <a:cs typeface="Comfortaa"/>
              <a:sym typeface="Comfortaa"/>
            </a:endParaRPr>
          </a:p>
          <a:p>
            <a:pPr marL="457200" lvl="0" indent="0" algn="l" rtl="0">
              <a:lnSpc>
                <a:spcPct val="115000"/>
              </a:lnSpc>
              <a:spcBef>
                <a:spcPts val="1300"/>
              </a:spcBef>
              <a:spcAft>
                <a:spcPts val="1300"/>
              </a:spcAft>
              <a:buNone/>
            </a:pPr>
            <a:endParaRPr b="1" dirty="0">
              <a:latin typeface="Comfortaa"/>
              <a:ea typeface="Comfortaa"/>
              <a:cs typeface="Comfortaa"/>
              <a:sym typeface="Comfortaa"/>
            </a:endParaRPr>
          </a:p>
        </p:txBody>
      </p:sp>
      <p:pic>
        <p:nvPicPr>
          <p:cNvPr id="2" name="Audio 1">
            <a:hlinkClick r:id="" action="ppaction://media"/>
            <a:extLst>
              <a:ext uri="{FF2B5EF4-FFF2-40B4-BE49-F238E27FC236}">
                <a16:creationId xmlns:a16="http://schemas.microsoft.com/office/drawing/2014/main" id="{DEDAFC1E-B029-6F40-979D-4D4BF09D355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801"/>
    </mc:Choice>
    <mc:Fallback>
      <p:transition spd="slow" advTm="45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5"/>
          <p:cNvPicPr preferRelativeResize="0"/>
          <p:nvPr/>
        </p:nvPicPr>
        <p:blipFill>
          <a:blip r:embed="rId5">
            <a:alphaModFix/>
          </a:blip>
          <a:stretch>
            <a:fillRect/>
          </a:stretch>
        </p:blipFill>
        <p:spPr>
          <a:xfrm rot="-1917823">
            <a:off x="1900525" y="720301"/>
            <a:ext cx="954101" cy="740150"/>
          </a:xfrm>
          <a:prstGeom prst="rect">
            <a:avLst/>
          </a:prstGeom>
          <a:noFill/>
          <a:ln>
            <a:noFill/>
          </a:ln>
          <a:effectLst>
            <a:outerShdw blurRad="57150" dist="19050" dir="5400000" algn="bl" rotWithShape="0">
              <a:srgbClr val="000000">
                <a:alpha val="50000"/>
              </a:srgbClr>
            </a:outerShdw>
          </a:effectLst>
        </p:spPr>
      </p:pic>
      <p:sp>
        <p:nvSpPr>
          <p:cNvPr id="256" name="Google Shape;256;p35"/>
          <p:cNvSpPr txBox="1"/>
          <p:nvPr/>
        </p:nvSpPr>
        <p:spPr>
          <a:xfrm>
            <a:off x="2163675" y="857025"/>
            <a:ext cx="427800" cy="569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lt2"/>
                </a:solidFill>
                <a:latin typeface="Comfortaa"/>
                <a:ea typeface="Comfortaa"/>
                <a:cs typeface="Comfortaa"/>
                <a:sym typeface="Comfortaa"/>
              </a:rPr>
              <a:t>7</a:t>
            </a:r>
            <a:endParaRPr sz="2500" b="1">
              <a:solidFill>
                <a:schemeClr val="lt2"/>
              </a:solidFill>
              <a:latin typeface="Comfortaa"/>
              <a:ea typeface="Comfortaa"/>
              <a:cs typeface="Comfortaa"/>
              <a:sym typeface="Comfortaa"/>
            </a:endParaRPr>
          </a:p>
        </p:txBody>
      </p:sp>
      <p:sp>
        <p:nvSpPr>
          <p:cNvPr id="257" name="Google Shape;257;p35"/>
          <p:cNvSpPr txBox="1">
            <a:spLocks noGrp="1"/>
          </p:cNvSpPr>
          <p:nvPr>
            <p:ph type="title" idx="4294967295"/>
          </p:nvPr>
        </p:nvSpPr>
        <p:spPr>
          <a:xfrm>
            <a:off x="2712900" y="979963"/>
            <a:ext cx="3876900" cy="85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u="sng">
                <a:solidFill>
                  <a:schemeClr val="lt2"/>
                </a:solidFill>
                <a:latin typeface="Comfortaa"/>
                <a:ea typeface="Comfortaa"/>
                <a:cs typeface="Comfortaa"/>
                <a:sym typeface="Comfortaa"/>
              </a:rPr>
              <a:t>Too Many Subheads</a:t>
            </a:r>
            <a:endParaRPr sz="2300" u="sng">
              <a:solidFill>
                <a:schemeClr val="lt2"/>
              </a:solidFill>
              <a:latin typeface="Comfortaa"/>
              <a:ea typeface="Comfortaa"/>
              <a:cs typeface="Comfortaa"/>
              <a:sym typeface="Comfortaa"/>
            </a:endParaRPr>
          </a:p>
          <a:p>
            <a:pPr marL="0" lvl="0" indent="0" algn="ctr" rtl="0">
              <a:spcBef>
                <a:spcPts val="0"/>
              </a:spcBef>
              <a:spcAft>
                <a:spcPts val="0"/>
              </a:spcAft>
              <a:buNone/>
            </a:pPr>
            <a:endParaRPr sz="2500">
              <a:latin typeface="Comfortaa"/>
              <a:ea typeface="Comfortaa"/>
              <a:cs typeface="Comfortaa"/>
              <a:sym typeface="Comfortaa"/>
            </a:endParaRPr>
          </a:p>
          <a:p>
            <a:pPr marL="0" lvl="0" indent="0" algn="l" rtl="0">
              <a:spcBef>
                <a:spcPts val="0"/>
              </a:spcBef>
              <a:spcAft>
                <a:spcPts val="0"/>
              </a:spcAft>
              <a:buNone/>
            </a:pPr>
            <a:endParaRPr/>
          </a:p>
        </p:txBody>
      </p:sp>
      <p:pic>
        <p:nvPicPr>
          <p:cNvPr id="258" name="Google Shape;258;p35" descr="File:Stop sign.png - Wikimedia Commons"/>
          <p:cNvPicPr preferRelativeResize="0"/>
          <p:nvPr/>
        </p:nvPicPr>
        <p:blipFill>
          <a:blip r:embed="rId6">
            <a:alphaModFix/>
          </a:blip>
          <a:stretch>
            <a:fillRect/>
          </a:stretch>
        </p:blipFill>
        <p:spPr>
          <a:xfrm>
            <a:off x="3768063" y="1767815"/>
            <a:ext cx="1607876" cy="1607876"/>
          </a:xfrm>
          <a:prstGeom prst="rect">
            <a:avLst/>
          </a:prstGeom>
          <a:noFill/>
          <a:ln>
            <a:noFill/>
          </a:ln>
          <a:effectLst>
            <a:outerShdw blurRad="57150" dist="19050" dir="5400000" algn="bl" rotWithShape="0">
              <a:srgbClr val="000000">
                <a:alpha val="50000"/>
              </a:srgbClr>
            </a:outerShdw>
          </a:effectLst>
        </p:spPr>
      </p:pic>
      <p:sp>
        <p:nvSpPr>
          <p:cNvPr id="259" name="Google Shape;259;p35"/>
          <p:cNvSpPr txBox="1"/>
          <p:nvPr/>
        </p:nvSpPr>
        <p:spPr>
          <a:xfrm>
            <a:off x="1934400" y="3635625"/>
            <a:ext cx="5433900" cy="53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2300">
                <a:solidFill>
                  <a:srgbClr val="414042"/>
                </a:solidFill>
                <a:latin typeface="Comfortaa Regular"/>
                <a:ea typeface="Comfortaa Regular"/>
                <a:cs typeface="Comfortaa Regular"/>
                <a:sym typeface="Comfortaa Regular"/>
              </a:rPr>
              <a:t>DO NOT OVERUSE HEADINGS</a:t>
            </a:r>
            <a:endParaRPr sz="2300">
              <a:solidFill>
                <a:srgbClr val="414042"/>
              </a:solidFill>
              <a:latin typeface="Comfortaa Regular"/>
              <a:ea typeface="Comfortaa Regular"/>
              <a:cs typeface="Comfortaa Regular"/>
              <a:sym typeface="Comfortaa Regular"/>
            </a:endParaRPr>
          </a:p>
        </p:txBody>
      </p:sp>
      <p:pic>
        <p:nvPicPr>
          <p:cNvPr id="2" name="Audio 1">
            <a:hlinkClick r:id="" action="ppaction://media"/>
            <a:extLst>
              <a:ext uri="{FF2B5EF4-FFF2-40B4-BE49-F238E27FC236}">
                <a16:creationId xmlns:a16="http://schemas.microsoft.com/office/drawing/2014/main" id="{7BB4690F-8D9D-5F48-B1F3-7355E0EE47E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238"/>
    </mc:Choice>
    <mc:Fallback>
      <p:transition spd="slow" advTm="70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3C6126"/>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1054</Words>
  <Application>Microsoft Macintosh PowerPoint</Application>
  <PresentationFormat>On-screen Show (16:9)</PresentationFormat>
  <Paragraphs>103</Paragraphs>
  <Slides>14</Slides>
  <Notes>14</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Anonymous Pro</vt:lpstr>
      <vt:lpstr>Comfortaa</vt:lpstr>
      <vt:lpstr>Comfortaa Regular</vt:lpstr>
      <vt:lpstr>Coming Soon</vt:lpstr>
      <vt:lpstr>Concert One</vt:lpstr>
      <vt:lpstr>Roboto Mono</vt:lpstr>
      <vt:lpstr>Roboto Mono Regular</vt:lpstr>
      <vt:lpstr>Arial</vt:lpstr>
      <vt:lpstr>Notebook Lesson by Slidesgo</vt:lpstr>
      <vt:lpstr>10 Minutes On  Top 10 APA Mistakes</vt:lpstr>
      <vt:lpstr>Lack of Understanding About APA</vt:lpstr>
      <vt:lpstr>Confusion re: Direct vs. Indirect Citations in Text</vt:lpstr>
      <vt:lpstr>Confusion re: Direct vs. Indirect Citations in Text (cont.)</vt:lpstr>
      <vt:lpstr>No Clue How To Paraphrase </vt:lpstr>
      <vt:lpstr>Period Placement &amp; Comma Confusion </vt:lpstr>
      <vt:lpstr>PowerPoint Presentation</vt:lpstr>
      <vt:lpstr>PowerPoint Presentation</vt:lpstr>
      <vt:lpstr>Too Many Subheads  </vt:lpstr>
      <vt:lpstr>PowerPoint Presentation</vt:lpstr>
      <vt:lpstr>PowerPoint Presentation</vt:lpstr>
      <vt:lpstr>Screen Reading   </vt:lpstr>
      <vt:lpstr>Need More Help?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Minutes On  Top 10 APA Mistakes</dc:title>
  <cp:lastModifiedBy>Microsoft Office User</cp:lastModifiedBy>
  <cp:revision>5</cp:revision>
  <dcterms:modified xsi:type="dcterms:W3CDTF">2021-08-19T18:02:03Z</dcterms:modified>
</cp:coreProperties>
</file>