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8" r:id="rId6"/>
    <p:sldId id="272" r:id="rId7"/>
    <p:sldId id="271" r:id="rId8"/>
    <p:sldId id="259" r:id="rId9"/>
    <p:sldId id="263" r:id="rId10"/>
    <p:sldId id="268" r:id="rId11"/>
    <p:sldId id="266"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175A7-F9F4-4B73-A4FF-8F5D18568AE7}" v="1" dt="2026-03-11T16:39:11.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E0FD5-0791-4A73-953F-94638A246019}"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E79A-3D7D-4663-9F24-79F391BED2FD}" type="slidenum">
              <a:rPr lang="en-US" smtClean="0"/>
              <a:t>‹#›</a:t>
            </a:fld>
            <a:endParaRPr lang="en-US"/>
          </a:p>
        </p:txBody>
      </p:sp>
    </p:spTree>
    <p:extLst>
      <p:ext uri="{BB962C8B-B14F-4D97-AF65-F5344CB8AC3E}">
        <p14:creationId xmlns:p14="http://schemas.microsoft.com/office/powerpoint/2010/main" val="199953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1E79A-3D7D-4663-9F24-79F391BED2FD}" type="slidenum">
              <a:rPr lang="en-US" smtClean="0"/>
              <a:t>1</a:t>
            </a:fld>
            <a:endParaRPr lang="en-US"/>
          </a:p>
        </p:txBody>
      </p:sp>
    </p:spTree>
    <p:extLst>
      <p:ext uri="{BB962C8B-B14F-4D97-AF65-F5344CB8AC3E}">
        <p14:creationId xmlns:p14="http://schemas.microsoft.com/office/powerpoint/2010/main" val="327111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1E79A-3D7D-4663-9F24-79F391BED2FD}" type="slidenum">
              <a:rPr lang="en-US" smtClean="0"/>
              <a:t>2</a:t>
            </a:fld>
            <a:endParaRPr lang="en-US"/>
          </a:p>
        </p:txBody>
      </p:sp>
    </p:spTree>
    <p:extLst>
      <p:ext uri="{BB962C8B-B14F-4D97-AF65-F5344CB8AC3E}">
        <p14:creationId xmlns:p14="http://schemas.microsoft.com/office/powerpoint/2010/main" val="24946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1E79A-3D7D-4663-9F24-79F391BED2FD}" type="slidenum">
              <a:rPr lang="en-US" smtClean="0"/>
              <a:t>3</a:t>
            </a:fld>
            <a:endParaRPr lang="en-US"/>
          </a:p>
        </p:txBody>
      </p:sp>
    </p:spTree>
    <p:extLst>
      <p:ext uri="{BB962C8B-B14F-4D97-AF65-F5344CB8AC3E}">
        <p14:creationId xmlns:p14="http://schemas.microsoft.com/office/powerpoint/2010/main" val="320242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91E79A-3D7D-4663-9F24-79F391BED2FD}" type="slidenum">
              <a:rPr lang="en-US" smtClean="0"/>
              <a:t>5</a:t>
            </a:fld>
            <a:endParaRPr lang="en-US"/>
          </a:p>
        </p:txBody>
      </p:sp>
    </p:spTree>
    <p:extLst>
      <p:ext uri="{BB962C8B-B14F-4D97-AF65-F5344CB8AC3E}">
        <p14:creationId xmlns:p14="http://schemas.microsoft.com/office/powerpoint/2010/main" val="168193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BC9F-7BCB-48F7-86C1-837AAD77A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8211-B115-CFAE-2969-B86919E5F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B8E6E-D696-8C42-4D7E-9C52814EC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73EF7-F7F6-3624-A6EC-CB5644D8BBA3}"/>
              </a:ext>
            </a:extLst>
          </p:cNvPr>
          <p:cNvSpPr>
            <a:spLocks noGrp="1"/>
          </p:cNvSpPr>
          <p:nvPr>
            <p:ph type="sldNum" sz="quarter" idx="5"/>
          </p:nvPr>
        </p:nvSpPr>
        <p:spPr/>
        <p:txBody>
          <a:bodyPr/>
          <a:lstStyle/>
          <a:p>
            <a:fld id="{3791E79A-3D7D-4663-9F24-79F391BED2FD}" type="slidenum">
              <a:rPr lang="en-US" smtClean="0"/>
              <a:t>9</a:t>
            </a:fld>
            <a:endParaRPr lang="en-US"/>
          </a:p>
        </p:txBody>
      </p:sp>
    </p:spTree>
    <p:extLst>
      <p:ext uri="{BB962C8B-B14F-4D97-AF65-F5344CB8AC3E}">
        <p14:creationId xmlns:p14="http://schemas.microsoft.com/office/powerpoint/2010/main" val="6751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9C16-3350-5F89-C6CE-F4B07EB77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39B89-5A1D-42FD-E8C5-F5C20F676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AAF54-9CA2-4AB7-6BF3-2B8965F66FE1}"/>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8D52C998-2018-0170-CF9D-86236CAC6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2748-B227-E0AC-BE1C-568B4617ACB3}"/>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184535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F75A-C651-0533-57D0-9C77124B46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1024BF-9872-4542-81CC-A2D288D44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E1BA1-5BE2-AFA6-5E41-83CF3D069100}"/>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65BE7C05-AE5F-EA0A-74CB-C25BDA6AD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791F3-DB55-47CF-1A22-EF2A4E7160BA}"/>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204713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DB966-79C9-D942-9720-B0E7914B4C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3AF61F-F013-36DF-D1D9-86138AC58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8D01C-840A-3700-F583-27F97E770EB0}"/>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70CD9D4E-C934-033A-D1D5-32B9E7C55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892C6-E987-0EB1-B51C-2102D1FCDDD4}"/>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22394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7B5A-DEC6-DD31-F4B8-BD778E994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E4E00-6575-9932-CA75-35B418188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B8E55-B83B-1503-63A8-1792AB077A21}"/>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361A0EC4-9306-15E3-35F4-7E36C3A54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F7AC2-2DE8-5180-93D8-B8A6F8AF9441}"/>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170476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7A97-7D3D-8526-AD27-32A46DF5A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4C93D9-9DC5-F810-1A34-849417933A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43AF0C-E190-570B-88B3-976561CCD748}"/>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AF4FA1F1-EE7A-01FB-28F6-D316323FC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4DD2B-61AA-551C-F323-2435B5790B9C}"/>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370133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E616-A9BA-1D3B-934A-3D07D528D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AF26F-53E5-50C5-96C0-16FF65EC1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4B267-D4A8-439C-D51E-4ECF764F9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03C88E-D60F-5805-94C3-F0B5B6A81121}"/>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6" name="Footer Placeholder 5">
            <a:extLst>
              <a:ext uri="{FF2B5EF4-FFF2-40B4-BE49-F238E27FC236}">
                <a16:creationId xmlns:a16="http://schemas.microsoft.com/office/drawing/2014/main" id="{E43AFD54-5DDA-9166-042C-403173ABB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18B95-A058-3C68-FFDB-76B820B8A541}"/>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292599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E8C1-30A0-0BC8-606D-87F667078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B1340-A407-12ED-835A-EF99DDEB5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4CFA8D-0102-1CCD-4F14-5BD50FBB3E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300AD-B4C5-A981-F3E4-6B1D96265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65F7A-349B-C9DC-814D-1C16AD411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C2E52-A7BF-A9CD-C271-CEC7F445D6A8}"/>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8" name="Footer Placeholder 7">
            <a:extLst>
              <a:ext uri="{FF2B5EF4-FFF2-40B4-BE49-F238E27FC236}">
                <a16:creationId xmlns:a16="http://schemas.microsoft.com/office/drawing/2014/main" id="{B7EE24A2-7CC7-BCD7-7028-69AEC7637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903879-2727-FC9D-3DD4-9B7D00893691}"/>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31344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0CE5-0D53-7EFA-BEBA-11236A3B3A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93A8-437A-1264-CEE5-214D615508E1}"/>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4" name="Footer Placeholder 3">
            <a:extLst>
              <a:ext uri="{FF2B5EF4-FFF2-40B4-BE49-F238E27FC236}">
                <a16:creationId xmlns:a16="http://schemas.microsoft.com/office/drawing/2014/main" id="{7136BDA4-DD0E-807A-EBAD-DDDD593ED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6A7FA-F711-CC94-3F9E-C5507E61E7B7}"/>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18373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35D03-8FF2-E12F-BBBE-AF4AC46512B0}"/>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3" name="Footer Placeholder 2">
            <a:extLst>
              <a:ext uri="{FF2B5EF4-FFF2-40B4-BE49-F238E27FC236}">
                <a16:creationId xmlns:a16="http://schemas.microsoft.com/office/drawing/2014/main" id="{CD0C6AB7-C379-A2C6-A84F-491B1ADEE6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76003-3FB8-65E2-3048-441A30050E70}"/>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37135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FBC2-9E66-EFC5-9258-E1D91B9F7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BE00A-41F0-543A-7E73-2EF6DAFFD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1CACB-FB86-3C33-E663-C7585987F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D83D6-F418-34EA-6599-9E976A199C26}"/>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6" name="Footer Placeholder 5">
            <a:extLst>
              <a:ext uri="{FF2B5EF4-FFF2-40B4-BE49-F238E27FC236}">
                <a16:creationId xmlns:a16="http://schemas.microsoft.com/office/drawing/2014/main" id="{6D05E305-75CB-4E64-83E9-6A93B02B7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82736-F31E-2A34-D368-08D5938F5C86}"/>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5366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1EAD-B4A2-9BBB-20F9-3E07BCE55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7A9EA8-A18D-CFBF-8F41-472BE234D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C882CC-D3BF-1EDB-0A64-A03E44A6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94DA1-6D2A-A9BF-11AF-9843A7C1C7EA}"/>
              </a:ext>
            </a:extLst>
          </p:cNvPr>
          <p:cNvSpPr>
            <a:spLocks noGrp="1"/>
          </p:cNvSpPr>
          <p:nvPr>
            <p:ph type="dt" sz="half" idx="10"/>
          </p:nvPr>
        </p:nvSpPr>
        <p:spPr/>
        <p:txBody>
          <a:bodyPr/>
          <a:lstStyle/>
          <a:p>
            <a:fld id="{D7E33D37-5F05-4217-9EC5-123B0142AE9E}" type="datetimeFigureOut">
              <a:rPr lang="en-US" smtClean="0"/>
              <a:t>3/11/2026</a:t>
            </a:fld>
            <a:endParaRPr lang="en-US"/>
          </a:p>
        </p:txBody>
      </p:sp>
      <p:sp>
        <p:nvSpPr>
          <p:cNvPr id="6" name="Footer Placeholder 5">
            <a:extLst>
              <a:ext uri="{FF2B5EF4-FFF2-40B4-BE49-F238E27FC236}">
                <a16:creationId xmlns:a16="http://schemas.microsoft.com/office/drawing/2014/main" id="{A44EBFF3-82DC-7102-68DA-FD7965270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A61EE-D973-BAA3-7FAB-56160B768713}"/>
              </a:ext>
            </a:extLst>
          </p:cNvPr>
          <p:cNvSpPr>
            <a:spLocks noGrp="1"/>
          </p:cNvSpPr>
          <p:nvPr>
            <p:ph type="sldNum" sz="quarter" idx="12"/>
          </p:nvPr>
        </p:nvSpPr>
        <p:spPr/>
        <p:txBody>
          <a:bodyPr/>
          <a:lstStyle/>
          <a:p>
            <a:fld id="{55E3131F-B2A7-49A8-8D40-4E08EB6FD9CA}" type="slidenum">
              <a:rPr lang="en-US" smtClean="0"/>
              <a:t>‹#›</a:t>
            </a:fld>
            <a:endParaRPr lang="en-US"/>
          </a:p>
        </p:txBody>
      </p:sp>
    </p:spTree>
    <p:extLst>
      <p:ext uri="{BB962C8B-B14F-4D97-AF65-F5344CB8AC3E}">
        <p14:creationId xmlns:p14="http://schemas.microsoft.com/office/powerpoint/2010/main" val="368162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46461-773B-3F07-F5FC-8E4745D78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ECC2B-D645-A61B-24EE-BD78B9D1E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C4B5C-C7CA-F9B6-9867-2A192EC6D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E33D37-5F05-4217-9EC5-123B0142AE9E}" type="datetimeFigureOut">
              <a:rPr lang="en-US" smtClean="0"/>
              <a:t>3/11/2026</a:t>
            </a:fld>
            <a:endParaRPr lang="en-US"/>
          </a:p>
        </p:txBody>
      </p:sp>
      <p:sp>
        <p:nvSpPr>
          <p:cNvPr id="5" name="Footer Placeholder 4">
            <a:extLst>
              <a:ext uri="{FF2B5EF4-FFF2-40B4-BE49-F238E27FC236}">
                <a16:creationId xmlns:a16="http://schemas.microsoft.com/office/drawing/2014/main" id="{5660DF90-E6D7-8154-DF69-D27B1C2E6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E8CE43-FCE1-7748-B4B4-015CC33E0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E3131F-B2A7-49A8-8D40-4E08EB6FD9CA}" type="slidenum">
              <a:rPr lang="en-US" smtClean="0"/>
              <a:t>‹#›</a:t>
            </a:fld>
            <a:endParaRPr lang="en-US"/>
          </a:p>
        </p:txBody>
      </p:sp>
    </p:spTree>
    <p:extLst>
      <p:ext uri="{BB962C8B-B14F-4D97-AF65-F5344CB8AC3E}">
        <p14:creationId xmlns:p14="http://schemas.microsoft.com/office/powerpoint/2010/main" val="112473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ain and brain with light bulb&#10;&#10;AI-generated content may be incorrect.">
            <a:extLst>
              <a:ext uri="{FF2B5EF4-FFF2-40B4-BE49-F238E27FC236}">
                <a16:creationId xmlns:a16="http://schemas.microsoft.com/office/drawing/2014/main" id="{7C68E1D3-BCF5-8850-702E-8346C4325D8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15315" r="-1" b="43622"/>
          <a:stretch>
            <a:fillRect/>
          </a:stretch>
        </p:blipFill>
        <p:spPr>
          <a:xfrm>
            <a:off x="20" y="-10465"/>
            <a:ext cx="12191980" cy="6857990"/>
          </a:xfrm>
          <a:prstGeom prst="rect">
            <a:avLst/>
          </a:prstGeom>
        </p:spPr>
      </p:pic>
      <p:sp>
        <p:nvSpPr>
          <p:cNvPr id="2" name="Title 1">
            <a:extLst>
              <a:ext uri="{FF2B5EF4-FFF2-40B4-BE49-F238E27FC236}">
                <a16:creationId xmlns:a16="http://schemas.microsoft.com/office/drawing/2014/main" id="{3ECF72D1-E0B3-E081-5A99-4046F7C04D47}"/>
              </a:ext>
            </a:extLst>
          </p:cNvPr>
          <p:cNvSpPr>
            <a:spLocks noGrp="1"/>
          </p:cNvSpPr>
          <p:nvPr>
            <p:ph type="ctrTitle"/>
          </p:nvPr>
        </p:nvSpPr>
        <p:spPr>
          <a:xfrm>
            <a:off x="988962" y="-29717"/>
            <a:ext cx="10627032" cy="3647769"/>
          </a:xfrm>
        </p:spPr>
        <p:txBody>
          <a:bodyPr>
            <a:noAutofit/>
          </a:bodyPr>
          <a:lstStyle/>
          <a:p>
            <a:r>
              <a:rPr lang="en-US" sz="12000" dirty="0">
                <a:ln w="22225">
                  <a:solidFill>
                    <a:schemeClr val="tx1"/>
                  </a:solidFill>
                  <a:miter lim="800000"/>
                </a:ln>
                <a:noFill/>
              </a:rPr>
              <a:t>9</a:t>
            </a:r>
            <a:r>
              <a:rPr lang="en-US" sz="12000" baseline="30000" dirty="0">
                <a:ln w="22225">
                  <a:solidFill>
                    <a:schemeClr val="tx1"/>
                  </a:solidFill>
                  <a:miter lim="800000"/>
                </a:ln>
                <a:noFill/>
              </a:rPr>
              <a:t>th</a:t>
            </a:r>
            <a:r>
              <a:rPr lang="en-US" sz="12000" dirty="0">
                <a:ln w="22225">
                  <a:solidFill>
                    <a:schemeClr val="tx1"/>
                  </a:solidFill>
                  <a:miter lim="800000"/>
                </a:ln>
                <a:noFill/>
              </a:rPr>
              <a:t> Annual NJCU Pedagogy Day</a:t>
            </a:r>
          </a:p>
        </p:txBody>
      </p:sp>
      <p:sp>
        <p:nvSpPr>
          <p:cNvPr id="3" name="Subtitle 2">
            <a:extLst>
              <a:ext uri="{FF2B5EF4-FFF2-40B4-BE49-F238E27FC236}">
                <a16:creationId xmlns:a16="http://schemas.microsoft.com/office/drawing/2014/main" id="{7DBEA1DF-C27F-6CAD-3C96-FE87036B4D94}"/>
              </a:ext>
            </a:extLst>
          </p:cNvPr>
          <p:cNvSpPr>
            <a:spLocks noGrp="1"/>
          </p:cNvSpPr>
          <p:nvPr>
            <p:ph type="subTitle" idx="1"/>
          </p:nvPr>
        </p:nvSpPr>
        <p:spPr>
          <a:xfrm>
            <a:off x="1121697" y="3744146"/>
            <a:ext cx="10361561" cy="1219741"/>
          </a:xfrm>
        </p:spPr>
        <p:txBody>
          <a:bodyPr>
            <a:noAutofit/>
          </a:bodyPr>
          <a:lstStyle/>
          <a:p>
            <a:pPr>
              <a:lnSpc>
                <a:spcPct val="100000"/>
              </a:lnSpc>
            </a:pPr>
            <a:r>
              <a:rPr lang="en-US" sz="3200" b="1" dirty="0">
                <a:solidFill>
                  <a:schemeClr val="accent2"/>
                </a:solidFill>
                <a:latin typeface="Alasassy Caps" panose="020F0502020204030204" pitchFamily="2" charset="0"/>
              </a:rPr>
              <a:t>From Neurons to Narratives: </a:t>
            </a:r>
          </a:p>
          <a:p>
            <a:pPr>
              <a:lnSpc>
                <a:spcPct val="100000"/>
              </a:lnSpc>
            </a:pPr>
            <a:r>
              <a:rPr lang="en-US" sz="3200" b="1" dirty="0">
                <a:solidFill>
                  <a:schemeClr val="accent2"/>
                </a:solidFill>
                <a:latin typeface="Alasassy Caps" panose="020F0502020204030204" pitchFamily="2" charset="0"/>
              </a:rPr>
              <a:t>Motivation, Anxiety, and Teaching in the Brain-Aware Classroom</a:t>
            </a:r>
          </a:p>
          <a:p>
            <a:pPr>
              <a:lnSpc>
                <a:spcPct val="100000"/>
              </a:lnSpc>
              <a:spcBef>
                <a:spcPts val="0"/>
              </a:spcBef>
            </a:pPr>
            <a:endParaRPr lang="en-US" sz="3200" dirty="0">
              <a:latin typeface="Alasassy Caps" panose="020F0502020204030204" pitchFamily="2" charset="0"/>
            </a:endParaRPr>
          </a:p>
          <a:p>
            <a:pPr>
              <a:lnSpc>
                <a:spcPct val="100000"/>
              </a:lnSpc>
              <a:spcBef>
                <a:spcPts val="0"/>
              </a:spcBef>
            </a:pPr>
            <a:r>
              <a:rPr lang="en-US" sz="3200" dirty="0">
                <a:latin typeface="Alasassy Caps" panose="020F0502020204030204" pitchFamily="2" charset="0"/>
              </a:rPr>
              <a:t>March 30, 2026 </a:t>
            </a:r>
          </a:p>
          <a:p>
            <a:pPr>
              <a:lnSpc>
                <a:spcPct val="100000"/>
              </a:lnSpc>
              <a:spcBef>
                <a:spcPts val="0"/>
              </a:spcBef>
            </a:pPr>
            <a:r>
              <a:rPr lang="en-US" sz="3200" dirty="0">
                <a:latin typeface="Alasassy Caps" panose="020F0502020204030204" pitchFamily="2" charset="0"/>
              </a:rPr>
              <a:t>11.00 am – 2.00 pm | Hepburn Hall - Gothic Lounge</a:t>
            </a:r>
          </a:p>
        </p:txBody>
      </p:sp>
      <p:sp>
        <p:nvSpPr>
          <p:cNvPr id="6" name="TextBox 5">
            <a:extLst>
              <a:ext uri="{FF2B5EF4-FFF2-40B4-BE49-F238E27FC236}">
                <a16:creationId xmlns:a16="http://schemas.microsoft.com/office/drawing/2014/main" id="{06085428-D401-D8E2-50EA-1EB85A062675}"/>
              </a:ext>
            </a:extLst>
          </p:cNvPr>
          <p:cNvSpPr txBox="1"/>
          <p:nvPr/>
        </p:nvSpPr>
        <p:spPr>
          <a:xfrm>
            <a:off x="1098263" y="6478187"/>
            <a:ext cx="10598355" cy="461665"/>
          </a:xfrm>
          <a:prstGeom prst="rect">
            <a:avLst/>
          </a:prstGeom>
          <a:noFill/>
        </p:spPr>
        <p:txBody>
          <a:bodyPr wrap="square">
            <a:spAutoFit/>
          </a:bodyPr>
          <a:lstStyle/>
          <a:p>
            <a:pPr algn="ctr"/>
            <a:r>
              <a:rPr lang="en-US" sz="2400" i="0" dirty="0">
                <a:solidFill>
                  <a:schemeClr val="accent2">
                    <a:lumMod val="60000"/>
                    <a:lumOff val="40000"/>
                  </a:schemeClr>
                </a:solidFill>
                <a:effectLst/>
                <a:latin typeface="Aparajita" panose="020B0502040204020203" pitchFamily="18" charset="0"/>
                <a:cs typeface="Aparajita" panose="020B0502040204020203" pitchFamily="18" charset="0"/>
              </a:rPr>
              <a:t>Pedagogy Planning Committee: Peri Yuksel (chair)</a:t>
            </a:r>
            <a:r>
              <a:rPr lang="en-US" sz="2400" dirty="0">
                <a:solidFill>
                  <a:schemeClr val="accent2">
                    <a:lumMod val="60000"/>
                    <a:lumOff val="40000"/>
                  </a:schemeClr>
                </a:solidFill>
                <a:latin typeface="Aparajita" panose="020B0502040204020203" pitchFamily="18" charset="0"/>
                <a:cs typeface="Aparajita" panose="020B0502040204020203" pitchFamily="18" charset="0"/>
              </a:rPr>
              <a:t>, Nic Zapparrata, Hilda Merchan, Mia Pepe </a:t>
            </a:r>
          </a:p>
        </p:txBody>
      </p:sp>
      <p:pic>
        <p:nvPicPr>
          <p:cNvPr id="1026" name="Picture 2" descr="New Jersey City University">
            <a:extLst>
              <a:ext uri="{FF2B5EF4-FFF2-40B4-BE49-F238E27FC236}">
                <a16:creationId xmlns:a16="http://schemas.microsoft.com/office/drawing/2014/main" id="{7BFCED8A-E41D-F94F-4DDF-007D877D1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971" y="-31405"/>
            <a:ext cx="3334057" cy="9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26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CF9938-9172-9A57-8C81-3B0C9A609CAC}"/>
              </a:ext>
            </a:extLst>
          </p:cNvPr>
          <p:cNvSpPr txBox="1"/>
          <p:nvPr/>
        </p:nvSpPr>
        <p:spPr>
          <a:xfrm>
            <a:off x="717754" y="683231"/>
            <a:ext cx="10613544" cy="461665"/>
          </a:xfrm>
          <a:prstGeom prst="rect">
            <a:avLst/>
          </a:prstGeom>
          <a:noFill/>
        </p:spPr>
        <p:txBody>
          <a:bodyPr wrap="square" rtlCol="0">
            <a:spAutoFit/>
          </a:bodyPr>
          <a:lstStyle/>
          <a:p>
            <a:r>
              <a:rPr lang="en-US" sz="2400" b="1" dirty="0">
                <a:solidFill>
                  <a:schemeClr val="accent3">
                    <a:lumMod val="50000"/>
                  </a:schemeClr>
                </a:solidFill>
                <a:latin typeface="Agency FB" panose="020B0503020202020204" pitchFamily="34" charset="0"/>
              </a:rPr>
              <a:t>From Neurons to Narratives: Motivation, Anxiety, and Teaching in the Brain-Aware Classroom</a:t>
            </a:r>
          </a:p>
        </p:txBody>
      </p:sp>
      <p:graphicFrame>
        <p:nvGraphicFramePr>
          <p:cNvPr id="3" name="Table 2">
            <a:extLst>
              <a:ext uri="{FF2B5EF4-FFF2-40B4-BE49-F238E27FC236}">
                <a16:creationId xmlns:a16="http://schemas.microsoft.com/office/drawing/2014/main" id="{A9CD0096-9C98-61B7-69C8-223D1D3681A8}"/>
              </a:ext>
            </a:extLst>
          </p:cNvPr>
          <p:cNvGraphicFramePr>
            <a:graphicFrameLocks noGrp="1"/>
          </p:cNvGraphicFramePr>
          <p:nvPr>
            <p:extLst>
              <p:ext uri="{D42A27DB-BD31-4B8C-83A1-F6EECF244321}">
                <p14:modId xmlns:p14="http://schemas.microsoft.com/office/powerpoint/2010/main" val="2911052051"/>
              </p:ext>
            </p:extLst>
          </p:nvPr>
        </p:nvGraphicFramePr>
        <p:xfrm>
          <a:off x="745298" y="1469362"/>
          <a:ext cx="6528039" cy="3912203"/>
        </p:xfrm>
        <a:graphic>
          <a:graphicData uri="http://schemas.openxmlformats.org/drawingml/2006/table">
            <a:tbl>
              <a:tblPr/>
              <a:tblGrid>
                <a:gridCol w="1820921">
                  <a:extLst>
                    <a:ext uri="{9D8B030D-6E8A-4147-A177-3AD203B41FA5}">
                      <a16:colId xmlns:a16="http://schemas.microsoft.com/office/drawing/2014/main" val="4055435326"/>
                    </a:ext>
                  </a:extLst>
                </a:gridCol>
                <a:gridCol w="1580460">
                  <a:extLst>
                    <a:ext uri="{9D8B030D-6E8A-4147-A177-3AD203B41FA5}">
                      <a16:colId xmlns:a16="http://schemas.microsoft.com/office/drawing/2014/main" val="1570614109"/>
                    </a:ext>
                  </a:extLst>
                </a:gridCol>
                <a:gridCol w="3126658">
                  <a:extLst>
                    <a:ext uri="{9D8B030D-6E8A-4147-A177-3AD203B41FA5}">
                      <a16:colId xmlns:a16="http://schemas.microsoft.com/office/drawing/2014/main" val="1347454627"/>
                    </a:ext>
                  </a:extLst>
                </a:gridCol>
              </a:tblGrid>
              <a:tr h="348107">
                <a:tc>
                  <a:txBody>
                    <a:bodyPr/>
                    <a:lstStyle/>
                    <a:p>
                      <a:pPr>
                        <a:buNone/>
                      </a:pPr>
                      <a:r>
                        <a:rPr lang="en-US" sz="1700" b="1" dirty="0">
                          <a:latin typeface="Arial" panose="020B0604020202020204" pitchFamily="34" charset="0"/>
                          <a:cs typeface="Arial" panose="020B0604020202020204" pitchFamily="34" charset="0"/>
                        </a:rPr>
                        <a:t>Time</a:t>
                      </a:r>
                    </a:p>
                  </a:txBody>
                  <a:tcPr marL="87027" marR="87027" marT="43513" marB="43513" anchor="ctr">
                    <a:lnL>
                      <a:noFill/>
                    </a:lnL>
                    <a:lnR>
                      <a:noFill/>
                    </a:lnR>
                    <a:lnT>
                      <a:noFill/>
                    </a:lnT>
                    <a:lnB>
                      <a:noFill/>
                    </a:lnB>
                    <a:solidFill>
                      <a:srgbClr val="FFC000"/>
                    </a:solidFill>
                  </a:tcPr>
                </a:tc>
                <a:tc>
                  <a:txBody>
                    <a:bodyPr/>
                    <a:lstStyle/>
                    <a:p>
                      <a:pPr>
                        <a:buNone/>
                      </a:pPr>
                      <a:r>
                        <a:rPr lang="en-US" sz="1700" b="1" dirty="0">
                          <a:latin typeface="Arial" panose="020B0604020202020204" pitchFamily="34" charset="0"/>
                          <a:cs typeface="Arial" panose="020B0604020202020204" pitchFamily="34" charset="0"/>
                        </a:rPr>
                        <a:t>Session</a:t>
                      </a:r>
                    </a:p>
                  </a:txBody>
                  <a:tcPr marL="87027" marR="87027" marT="43513" marB="43513" anchor="ctr">
                    <a:lnL>
                      <a:noFill/>
                    </a:lnL>
                    <a:lnR>
                      <a:noFill/>
                    </a:lnR>
                    <a:lnT>
                      <a:noFill/>
                    </a:lnT>
                    <a:lnB>
                      <a:noFill/>
                    </a:lnB>
                    <a:solidFill>
                      <a:srgbClr val="FFC000"/>
                    </a:solidFill>
                  </a:tcPr>
                </a:tc>
                <a:tc>
                  <a:txBody>
                    <a:bodyPr/>
                    <a:lstStyle/>
                    <a:p>
                      <a:pPr>
                        <a:buNone/>
                      </a:pPr>
                      <a:r>
                        <a:rPr lang="en-US" sz="1700" b="1" dirty="0">
                          <a:latin typeface="Arial" panose="020B0604020202020204" pitchFamily="34" charset="0"/>
                          <a:cs typeface="Arial" panose="020B0604020202020204" pitchFamily="34" charset="0"/>
                        </a:rPr>
                        <a:t>Speaker(s)</a:t>
                      </a:r>
                    </a:p>
                  </a:txBody>
                  <a:tcPr marL="87027" marR="87027" marT="43513" marB="43513" anchor="ctr">
                    <a:lnL>
                      <a:noFill/>
                    </a:lnL>
                    <a:lnR>
                      <a:noFill/>
                    </a:lnR>
                    <a:lnT>
                      <a:noFill/>
                    </a:lnT>
                    <a:lnB>
                      <a:noFill/>
                    </a:lnB>
                    <a:solidFill>
                      <a:srgbClr val="FFC000"/>
                    </a:solidFill>
                  </a:tcPr>
                </a:tc>
                <a:extLst>
                  <a:ext uri="{0D108BD9-81ED-4DB2-BD59-A6C34878D82A}">
                    <a16:rowId xmlns:a16="http://schemas.microsoft.com/office/drawing/2014/main" val="1924172387"/>
                  </a:ext>
                </a:extLst>
              </a:tr>
              <a:tr h="348107">
                <a:tc>
                  <a:txBody>
                    <a:bodyPr/>
                    <a:lstStyle/>
                    <a:p>
                      <a:pPr>
                        <a:buNone/>
                      </a:pPr>
                      <a:r>
                        <a:rPr lang="en-US" sz="1600" dirty="0">
                          <a:latin typeface="Arial" panose="020B0604020202020204" pitchFamily="34" charset="0"/>
                          <a:cs typeface="Arial" panose="020B0604020202020204" pitchFamily="34" charset="0"/>
                        </a:rPr>
                        <a:t>11:00 AM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Opening </a:t>
                      </a:r>
                    </a:p>
                  </a:txBody>
                  <a:tcPr marL="87027" marR="87027" marT="43513" marB="43513" anchor="ctr">
                    <a:lnL>
                      <a:noFill/>
                    </a:lnL>
                    <a:lnR>
                      <a:noFill/>
                    </a:lnR>
                    <a:lnT>
                      <a:noFill/>
                    </a:lnT>
                    <a:lnB>
                      <a:noFill/>
                    </a:lnB>
                    <a:noFill/>
                  </a:tcPr>
                </a:tc>
                <a:tc>
                  <a:txBody>
                    <a:bodyPr/>
                    <a:lstStyle/>
                    <a:p>
                      <a:pPr>
                        <a:buNone/>
                      </a:pPr>
                      <a:r>
                        <a:rPr lang="en-US" sz="1700" i="0" dirty="0">
                          <a:latin typeface="Arial" panose="020B0604020202020204" pitchFamily="34" charset="0"/>
                          <a:cs typeface="Arial" panose="020B0604020202020204" pitchFamily="34" charset="0"/>
                        </a:rPr>
                        <a:t>Dr. Peri Yuksel </a:t>
                      </a:r>
                    </a:p>
                  </a:txBody>
                  <a:tcPr marL="87027" marR="87027" marT="43513" marB="43513" anchor="ctr">
                    <a:lnL>
                      <a:noFill/>
                    </a:lnL>
                    <a:lnR>
                      <a:noFill/>
                    </a:lnR>
                    <a:lnT>
                      <a:noFill/>
                    </a:lnT>
                    <a:lnB>
                      <a:noFill/>
                    </a:lnB>
                    <a:noFill/>
                  </a:tcPr>
                </a:tc>
                <a:extLst>
                  <a:ext uri="{0D108BD9-81ED-4DB2-BD59-A6C34878D82A}">
                    <a16:rowId xmlns:a16="http://schemas.microsoft.com/office/drawing/2014/main" val="3076082831"/>
                  </a:ext>
                </a:extLst>
              </a:tr>
              <a:tr h="348107">
                <a:tc>
                  <a:txBody>
                    <a:bodyPr/>
                    <a:lstStyle/>
                    <a:p>
                      <a:pPr>
                        <a:buNone/>
                      </a:pPr>
                      <a:r>
                        <a:rPr lang="en-US" sz="1600" dirty="0">
                          <a:latin typeface="Arial" panose="020B0604020202020204" pitchFamily="34" charset="0"/>
                          <a:cs typeface="Arial" panose="020B0604020202020204" pitchFamily="34" charset="0"/>
                        </a:rPr>
                        <a:t>11:20 AM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Tribute </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Dr. Frank Nascimento </a:t>
                      </a:r>
                    </a:p>
                  </a:txBody>
                  <a:tcPr marL="87027" marR="87027" marT="43513" marB="43513" anchor="ctr">
                    <a:lnL>
                      <a:noFill/>
                    </a:lnL>
                    <a:lnR>
                      <a:noFill/>
                    </a:lnR>
                    <a:lnT>
                      <a:noFill/>
                    </a:lnT>
                    <a:lnB>
                      <a:noFill/>
                    </a:lnB>
                    <a:noFill/>
                  </a:tcPr>
                </a:tc>
                <a:extLst>
                  <a:ext uri="{0D108BD9-81ED-4DB2-BD59-A6C34878D82A}">
                    <a16:rowId xmlns:a16="http://schemas.microsoft.com/office/drawing/2014/main" val="2143078579"/>
                  </a:ext>
                </a:extLst>
              </a:tr>
              <a:tr h="348107">
                <a:tc>
                  <a:txBody>
                    <a:bodyPr/>
                    <a:lstStyle/>
                    <a:p>
                      <a:pPr>
                        <a:buNone/>
                      </a:pPr>
                      <a:r>
                        <a:rPr lang="en-US" sz="1600" dirty="0">
                          <a:latin typeface="Arial" panose="020B0604020202020204" pitchFamily="34" charset="0"/>
                          <a:cs typeface="Arial" panose="020B0604020202020204" pitchFamily="34" charset="0"/>
                        </a:rPr>
                        <a:t>11:40 AM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Keynote</a:t>
                      </a:r>
                    </a:p>
                  </a:txBody>
                  <a:tcPr marL="87027" marR="87027" marT="43513" marB="43513" anchor="ctr">
                    <a:lnL>
                      <a:noFill/>
                    </a:lnL>
                    <a:lnR>
                      <a:noFill/>
                    </a:lnR>
                    <a:lnT>
                      <a:noFill/>
                    </a:lnT>
                    <a:lnB>
                      <a:noFill/>
                    </a:lnB>
                    <a:noFill/>
                  </a:tcPr>
                </a:tc>
                <a:tc>
                  <a:txBody>
                    <a:bodyPr/>
                    <a:lstStyle/>
                    <a:p>
                      <a:pPr>
                        <a:buNone/>
                      </a:pPr>
                      <a:r>
                        <a:rPr lang="en-US" sz="1700">
                          <a:latin typeface="Arial" panose="020B0604020202020204" pitchFamily="34" charset="0"/>
                          <a:cs typeface="Arial" panose="020B0604020202020204" pitchFamily="34" charset="0"/>
                        </a:rPr>
                        <a:t>Dr. Carol Reed</a:t>
                      </a:r>
                    </a:p>
                  </a:txBody>
                  <a:tcPr marL="87027" marR="87027" marT="43513" marB="43513" anchor="ctr">
                    <a:lnL>
                      <a:noFill/>
                    </a:lnL>
                    <a:lnR>
                      <a:noFill/>
                    </a:lnR>
                    <a:lnT>
                      <a:noFill/>
                    </a:lnT>
                    <a:lnB>
                      <a:noFill/>
                    </a:lnB>
                    <a:noFill/>
                  </a:tcPr>
                </a:tc>
                <a:extLst>
                  <a:ext uri="{0D108BD9-81ED-4DB2-BD59-A6C34878D82A}">
                    <a16:rowId xmlns:a16="http://schemas.microsoft.com/office/drawing/2014/main" val="2587494031"/>
                  </a:ext>
                </a:extLst>
              </a:tr>
              <a:tr h="870268">
                <a:tc>
                  <a:txBody>
                    <a:bodyPr/>
                    <a:lstStyle/>
                    <a:p>
                      <a:pPr>
                        <a:buNone/>
                      </a:pPr>
                      <a:r>
                        <a:rPr lang="en-US" sz="1600" dirty="0">
                          <a:latin typeface="Arial" panose="020B0604020202020204" pitchFamily="34" charset="0"/>
                          <a:cs typeface="Arial" panose="020B0604020202020204" pitchFamily="34" charset="0"/>
                        </a:rPr>
                        <a:t>12:00 PM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Panel</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Dr. Dana Mason; Dr. Jennifer Pax; Dr. Muriel Rand; Dr. Christopher Shamburg</a:t>
                      </a:r>
                    </a:p>
                  </a:txBody>
                  <a:tcPr marL="87027" marR="87027" marT="43513" marB="43513" anchor="ctr">
                    <a:lnL>
                      <a:noFill/>
                    </a:lnL>
                    <a:lnR>
                      <a:noFill/>
                    </a:lnR>
                    <a:lnT>
                      <a:noFill/>
                    </a:lnT>
                    <a:lnB>
                      <a:noFill/>
                    </a:lnB>
                    <a:noFill/>
                  </a:tcPr>
                </a:tc>
                <a:extLst>
                  <a:ext uri="{0D108BD9-81ED-4DB2-BD59-A6C34878D82A}">
                    <a16:rowId xmlns:a16="http://schemas.microsoft.com/office/drawing/2014/main" val="690443595"/>
                  </a:ext>
                </a:extLst>
              </a:tr>
              <a:tr h="348107">
                <a:tc>
                  <a:txBody>
                    <a:bodyPr/>
                    <a:lstStyle/>
                    <a:p>
                      <a:pPr>
                        <a:buNone/>
                      </a:pPr>
                      <a:r>
                        <a:rPr lang="en-US" sz="1600" i="1" dirty="0">
                          <a:latin typeface="Arial" panose="020B0604020202020204" pitchFamily="34" charset="0"/>
                          <a:cs typeface="Arial" panose="020B0604020202020204" pitchFamily="34" charset="0"/>
                        </a:rPr>
                        <a:t>12:30 PM</a:t>
                      </a:r>
                    </a:p>
                  </a:txBody>
                  <a:tcPr marL="87027" marR="87027" marT="43513" marB="43513" anchor="ctr">
                    <a:lnL>
                      <a:noFill/>
                    </a:lnL>
                    <a:lnR>
                      <a:noFill/>
                    </a:lnR>
                    <a:lnT>
                      <a:noFill/>
                    </a:lnT>
                    <a:lnB>
                      <a:noFill/>
                    </a:lnB>
                    <a:noFill/>
                  </a:tcPr>
                </a:tc>
                <a:tc>
                  <a:txBody>
                    <a:bodyPr/>
                    <a:lstStyle/>
                    <a:p>
                      <a:pPr>
                        <a:buNone/>
                      </a:pPr>
                      <a:r>
                        <a:rPr lang="en-US" sz="1700" i="1" dirty="0">
                          <a:latin typeface="Arial" panose="020B0604020202020204" pitchFamily="34" charset="0"/>
                          <a:cs typeface="Arial" panose="020B0604020202020204" pitchFamily="34" charset="0"/>
                        </a:rPr>
                        <a:t>Break</a:t>
                      </a:r>
                    </a:p>
                  </a:txBody>
                  <a:tcPr marL="87027" marR="87027" marT="43513" marB="43513" anchor="ctr">
                    <a:lnL>
                      <a:noFill/>
                    </a:lnL>
                    <a:lnR>
                      <a:noFill/>
                    </a:lnR>
                    <a:lnT>
                      <a:noFill/>
                    </a:lnT>
                    <a:lnB>
                      <a:noFill/>
                    </a:lnB>
                    <a:noFill/>
                  </a:tcPr>
                </a:tc>
                <a:tc>
                  <a:txBody>
                    <a:bodyPr/>
                    <a:lstStyle/>
                    <a:p>
                      <a:pPr>
                        <a:buNone/>
                      </a:pPr>
                      <a:endParaRPr lang="en-US" sz="1700" dirty="0">
                        <a:latin typeface="Arial" panose="020B0604020202020204" pitchFamily="34" charset="0"/>
                        <a:cs typeface="Arial" panose="020B0604020202020204" pitchFamily="34" charset="0"/>
                      </a:endParaRPr>
                    </a:p>
                  </a:txBody>
                  <a:tcPr marL="87027" marR="87027" marT="43513" marB="43513" anchor="ctr">
                    <a:lnL>
                      <a:noFill/>
                    </a:lnL>
                    <a:lnR>
                      <a:noFill/>
                    </a:lnR>
                    <a:lnT>
                      <a:noFill/>
                    </a:lnT>
                    <a:lnB>
                      <a:noFill/>
                    </a:lnB>
                    <a:noFill/>
                  </a:tcPr>
                </a:tc>
                <a:extLst>
                  <a:ext uri="{0D108BD9-81ED-4DB2-BD59-A6C34878D82A}">
                    <a16:rowId xmlns:a16="http://schemas.microsoft.com/office/drawing/2014/main" val="4242693485"/>
                  </a:ext>
                </a:extLst>
              </a:tr>
              <a:tr h="348107">
                <a:tc>
                  <a:txBody>
                    <a:bodyPr/>
                    <a:lstStyle/>
                    <a:p>
                      <a:pPr>
                        <a:buNone/>
                      </a:pPr>
                      <a:r>
                        <a:rPr lang="en-US" sz="1600" dirty="0">
                          <a:latin typeface="Arial" panose="020B0604020202020204" pitchFamily="34" charset="0"/>
                          <a:cs typeface="Arial" panose="020B0604020202020204" pitchFamily="34" charset="0"/>
                        </a:rPr>
                        <a:t>12:40 PM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Spark Talk</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Dr. Linda Khatib</a:t>
                      </a:r>
                    </a:p>
                  </a:txBody>
                  <a:tcPr marL="87027" marR="87027" marT="43513" marB="43513" anchor="ctr">
                    <a:lnL>
                      <a:noFill/>
                    </a:lnL>
                    <a:lnR>
                      <a:noFill/>
                    </a:lnR>
                    <a:lnT>
                      <a:noFill/>
                    </a:lnT>
                    <a:lnB>
                      <a:noFill/>
                    </a:lnB>
                    <a:noFill/>
                  </a:tcPr>
                </a:tc>
                <a:extLst>
                  <a:ext uri="{0D108BD9-81ED-4DB2-BD59-A6C34878D82A}">
                    <a16:rowId xmlns:a16="http://schemas.microsoft.com/office/drawing/2014/main" val="2899469102"/>
                  </a:ext>
                </a:extLst>
              </a:tr>
              <a:tr h="348107">
                <a:tc>
                  <a:txBody>
                    <a:bodyPr/>
                    <a:lstStyle/>
                    <a:p>
                      <a:pPr>
                        <a:buNone/>
                      </a:pPr>
                      <a:r>
                        <a:rPr lang="en-US" sz="1600" dirty="0">
                          <a:latin typeface="Arial" panose="020B0604020202020204" pitchFamily="34" charset="0"/>
                          <a:cs typeface="Arial" panose="020B0604020202020204" pitchFamily="34" charset="0"/>
                        </a:rPr>
                        <a:t>1:10 PM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Community Activity</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Rachel Guanlao (NJCU alumna)</a:t>
                      </a:r>
                    </a:p>
                  </a:txBody>
                  <a:tcPr marL="87027" marR="87027" marT="43513" marB="43513" anchor="ctr">
                    <a:lnL>
                      <a:noFill/>
                    </a:lnL>
                    <a:lnR>
                      <a:noFill/>
                    </a:lnR>
                    <a:lnT>
                      <a:noFill/>
                    </a:lnT>
                    <a:lnB>
                      <a:noFill/>
                    </a:lnB>
                    <a:noFill/>
                  </a:tcPr>
                </a:tc>
                <a:extLst>
                  <a:ext uri="{0D108BD9-81ED-4DB2-BD59-A6C34878D82A}">
                    <a16:rowId xmlns:a16="http://schemas.microsoft.com/office/drawing/2014/main" val="3448147771"/>
                  </a:ext>
                </a:extLst>
              </a:tr>
              <a:tr h="348107">
                <a:tc>
                  <a:txBody>
                    <a:bodyPr/>
                    <a:lstStyle/>
                    <a:p>
                      <a:pPr>
                        <a:buNone/>
                      </a:pPr>
                      <a:r>
                        <a:rPr lang="en-US" sz="1600" dirty="0">
                          <a:latin typeface="Arial" panose="020B0604020202020204" pitchFamily="34" charset="0"/>
                          <a:cs typeface="Arial" panose="020B0604020202020204" pitchFamily="34" charset="0"/>
                        </a:rPr>
                        <a:t>1:50-2.00 PM</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Closing</a:t>
                      </a:r>
                    </a:p>
                  </a:txBody>
                  <a:tcPr marL="87027" marR="87027" marT="43513" marB="43513" anchor="ctr">
                    <a:lnL>
                      <a:noFill/>
                    </a:lnL>
                    <a:lnR>
                      <a:noFill/>
                    </a:lnR>
                    <a:lnT>
                      <a:noFill/>
                    </a:lnT>
                    <a:lnB>
                      <a:noFill/>
                    </a:lnB>
                    <a:noFill/>
                  </a:tcPr>
                </a:tc>
                <a:tc>
                  <a:txBody>
                    <a:bodyPr/>
                    <a:lstStyle/>
                    <a:p>
                      <a:pPr>
                        <a:buNone/>
                      </a:pPr>
                      <a:r>
                        <a:rPr lang="en-US" sz="1700" dirty="0">
                          <a:latin typeface="Arial" panose="020B0604020202020204" pitchFamily="34" charset="0"/>
                          <a:cs typeface="Arial" panose="020B0604020202020204" pitchFamily="34" charset="0"/>
                        </a:rPr>
                        <a:t>Dr. Nic Zapparrata</a:t>
                      </a:r>
                    </a:p>
                  </a:txBody>
                  <a:tcPr marL="87027" marR="87027" marT="43513" marB="43513" anchor="ctr">
                    <a:lnL>
                      <a:noFill/>
                    </a:lnL>
                    <a:lnR>
                      <a:noFill/>
                    </a:lnR>
                    <a:lnT>
                      <a:noFill/>
                    </a:lnT>
                    <a:lnB>
                      <a:noFill/>
                    </a:lnB>
                    <a:noFill/>
                  </a:tcPr>
                </a:tc>
                <a:extLst>
                  <a:ext uri="{0D108BD9-81ED-4DB2-BD59-A6C34878D82A}">
                    <a16:rowId xmlns:a16="http://schemas.microsoft.com/office/drawing/2014/main" val="899954218"/>
                  </a:ext>
                </a:extLst>
              </a:tr>
            </a:tbl>
          </a:graphicData>
        </a:graphic>
      </p:graphicFrame>
      <p:cxnSp>
        <p:nvCxnSpPr>
          <p:cNvPr id="8" name="Straight Connector 7">
            <a:extLst>
              <a:ext uri="{FF2B5EF4-FFF2-40B4-BE49-F238E27FC236}">
                <a16:creationId xmlns:a16="http://schemas.microsoft.com/office/drawing/2014/main" id="{FE9E9EAF-386A-3AE2-C523-2B2C28F991C2}"/>
              </a:ext>
            </a:extLst>
          </p:cNvPr>
          <p:cNvCxnSpPr>
            <a:cxnSpLocks/>
          </p:cNvCxnSpPr>
          <p:nvPr/>
        </p:nvCxnSpPr>
        <p:spPr>
          <a:xfrm>
            <a:off x="737418" y="1828800"/>
            <a:ext cx="6538452"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2B91BD68-3246-37D8-2A5E-C7969DCB0301}"/>
              </a:ext>
            </a:extLst>
          </p:cNvPr>
          <p:cNvCxnSpPr>
            <a:cxnSpLocks/>
          </p:cNvCxnSpPr>
          <p:nvPr/>
        </p:nvCxnSpPr>
        <p:spPr>
          <a:xfrm>
            <a:off x="717754" y="5418245"/>
            <a:ext cx="6457261" cy="19652"/>
          </a:xfrm>
          <a:prstGeom prst="line">
            <a:avLst/>
          </a:prstGeom>
        </p:spPr>
        <p:style>
          <a:lnRef idx="2">
            <a:schemeClr val="dk1"/>
          </a:lnRef>
          <a:fillRef idx="0">
            <a:schemeClr val="dk1"/>
          </a:fillRef>
          <a:effectRef idx="1">
            <a:schemeClr val="dk1"/>
          </a:effectRef>
          <a:fontRef idx="minor">
            <a:schemeClr val="tx1"/>
          </a:fontRef>
        </p:style>
      </p:cxnSp>
      <p:pic>
        <p:nvPicPr>
          <p:cNvPr id="14" name="Picture 13" descr="A poster with text and images&#10;&#10;AI-generated content may be incorrect.">
            <a:extLst>
              <a:ext uri="{FF2B5EF4-FFF2-40B4-BE49-F238E27FC236}">
                <a16:creationId xmlns:a16="http://schemas.microsoft.com/office/drawing/2014/main" id="{C745BE37-01A9-1385-F993-122CF8D459DC}"/>
              </a:ext>
            </a:extLst>
          </p:cNvPr>
          <p:cNvPicPr>
            <a:picLocks noChangeAspect="1"/>
          </p:cNvPicPr>
          <p:nvPr/>
        </p:nvPicPr>
        <p:blipFill>
          <a:blip r:embed="rId3">
            <a:extLst>
              <a:ext uri="{28A0092B-C50C-407E-A947-70E740481C1C}">
                <a14:useLocalDpi xmlns:a14="http://schemas.microsoft.com/office/drawing/2010/main" val="0"/>
              </a:ext>
            </a:extLst>
          </a:blip>
          <a:srcRect r="54369" b="14301"/>
          <a:stretch>
            <a:fillRect/>
          </a:stretch>
        </p:blipFill>
        <p:spPr>
          <a:xfrm>
            <a:off x="7245256" y="1469361"/>
            <a:ext cx="4454099" cy="4705395"/>
          </a:xfrm>
          <a:prstGeom prst="rect">
            <a:avLst/>
          </a:prstGeom>
        </p:spPr>
      </p:pic>
      <p:sp>
        <p:nvSpPr>
          <p:cNvPr id="4" name="TextBox 3">
            <a:extLst>
              <a:ext uri="{FF2B5EF4-FFF2-40B4-BE49-F238E27FC236}">
                <a16:creationId xmlns:a16="http://schemas.microsoft.com/office/drawing/2014/main" id="{E95FDC38-F1BD-2DA0-83AF-B046EF12FDC8}"/>
              </a:ext>
            </a:extLst>
          </p:cNvPr>
          <p:cNvSpPr txBox="1"/>
          <p:nvPr/>
        </p:nvSpPr>
        <p:spPr>
          <a:xfrm>
            <a:off x="7698657" y="6412114"/>
            <a:ext cx="4256336" cy="307777"/>
          </a:xfrm>
          <a:prstGeom prst="rect">
            <a:avLst/>
          </a:prstGeom>
          <a:noFill/>
        </p:spPr>
        <p:txBody>
          <a:bodyPr wrap="square">
            <a:spAutoFit/>
          </a:bodyPr>
          <a:lstStyle/>
          <a:p>
            <a:r>
              <a:rPr lang="en-US" sz="1400" i="1" dirty="0"/>
              <a:t>“Weather Your Mind” Illustration by Hiya Patel</a:t>
            </a:r>
          </a:p>
        </p:txBody>
      </p:sp>
      <p:pic>
        <p:nvPicPr>
          <p:cNvPr id="2" name="Picture 2" descr="New Jersey City University">
            <a:extLst>
              <a:ext uri="{FF2B5EF4-FFF2-40B4-BE49-F238E27FC236}">
                <a16:creationId xmlns:a16="http://schemas.microsoft.com/office/drawing/2014/main" id="{AED2C75E-6B9C-75AA-4FE0-562594FE0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2" y="5815282"/>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3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C54CB8-57F8-4136-4CFE-BD1BD033682C}"/>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6C208BE3-65E9-2DA0-5ABA-FAC40E5A9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482E6E-ABEB-D26C-F617-A4B83263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AE89B1-E774-34E5-0F9F-B5ABC5F64219}"/>
              </a:ext>
            </a:extLst>
          </p:cNvPr>
          <p:cNvSpPr txBox="1"/>
          <p:nvPr/>
        </p:nvSpPr>
        <p:spPr>
          <a:xfrm>
            <a:off x="399164" y="9198"/>
            <a:ext cx="10478241" cy="461665"/>
          </a:xfrm>
          <a:prstGeom prst="rect">
            <a:avLst/>
          </a:prstGeom>
          <a:noFill/>
        </p:spPr>
        <p:txBody>
          <a:bodyPr wrap="square" rtlCol="0">
            <a:spAutoFit/>
          </a:bodyPr>
          <a:lstStyle/>
          <a:p>
            <a:r>
              <a:rPr lang="en-US" sz="2400" b="1">
                <a:solidFill>
                  <a:srgbClr val="FFC000"/>
                </a:solidFill>
                <a:latin typeface="Agency FB" panose="020B0503020202020204" pitchFamily="34" charset="0"/>
              </a:rPr>
              <a:t>From Neurons to Narratives: Motivation, Anxiety, and Teaching in the Brain-Aware Classroom</a:t>
            </a:r>
          </a:p>
        </p:txBody>
      </p:sp>
      <p:pic>
        <p:nvPicPr>
          <p:cNvPr id="4" name="Picture 3" descr="A poster with text and images&#10;&#10;AI-generated content may be incorrect.">
            <a:extLst>
              <a:ext uri="{FF2B5EF4-FFF2-40B4-BE49-F238E27FC236}">
                <a16:creationId xmlns:a16="http://schemas.microsoft.com/office/drawing/2014/main" id="{93432A84-D3EF-C091-BA0B-C15DB782EBC5}"/>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sp>
        <p:nvSpPr>
          <p:cNvPr id="9" name="Content Placeholder 2">
            <a:extLst>
              <a:ext uri="{FF2B5EF4-FFF2-40B4-BE49-F238E27FC236}">
                <a16:creationId xmlns:a16="http://schemas.microsoft.com/office/drawing/2014/main" id="{EA14D552-3BE0-08E6-48C4-7858EBE8FE24}"/>
              </a:ext>
            </a:extLst>
          </p:cNvPr>
          <p:cNvSpPr txBox="1">
            <a:spLocks/>
          </p:cNvSpPr>
          <p:nvPr/>
        </p:nvSpPr>
        <p:spPr>
          <a:xfrm>
            <a:off x="838200" y="1825624"/>
            <a:ext cx="9933633" cy="440802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latin typeface="Garamond" panose="02020404030301010803" pitchFamily="18" charset="0"/>
              </a:rPr>
              <a:t>Since 2018, NJCU Pedagogy Day has brought together scholars, educators, students, and alumni for interdisciplinary dialogue on evidence-based teaching and learning practices—a tradition grounded in resilience, hope, and lifelong learning. Building on past themes that explored how we teach and learn in a distracted world and how innovation, AI, art, and advocacy can support mental health in education, the </a:t>
            </a:r>
            <a:r>
              <a:rPr lang="en-US" b="1" dirty="0">
                <a:solidFill>
                  <a:schemeClr val="accent4">
                    <a:lumMod val="50000"/>
                  </a:schemeClr>
                </a:solidFill>
                <a:latin typeface="Garamond" panose="02020404030301010803" pitchFamily="18" charset="0"/>
              </a:rPr>
              <a:t>9th Annual NJCU Pedagogy Day </a:t>
            </a:r>
            <a:r>
              <a:rPr lang="en-US" dirty="0">
                <a:latin typeface="Garamond" panose="02020404030301010803" pitchFamily="18" charset="0"/>
              </a:rPr>
              <a:t>invites you into this year’s theme: “</a:t>
            </a:r>
            <a:r>
              <a:rPr lang="en-US" b="1" dirty="0">
                <a:solidFill>
                  <a:schemeClr val="accent4">
                    <a:lumMod val="50000"/>
                  </a:schemeClr>
                </a:solidFill>
                <a:latin typeface="Garamond" panose="02020404030301010803" pitchFamily="18" charset="0"/>
              </a:rPr>
              <a:t>From Neurons to Narratives: Motivation, Anxiety &amp; Teaching in the Brain-Aware Classroom</a:t>
            </a:r>
            <a:r>
              <a:rPr lang="en-US" dirty="0">
                <a:solidFill>
                  <a:schemeClr val="accent4">
                    <a:lumMod val="50000"/>
                  </a:schemeClr>
                </a:solidFill>
                <a:latin typeface="Garamond" panose="02020404030301010803" pitchFamily="18" charset="0"/>
              </a:rPr>
              <a:t>.” </a:t>
            </a:r>
          </a:p>
          <a:p>
            <a:pPr marL="0" indent="0" algn="just">
              <a:buFont typeface="Arial" panose="020B0604020202020204" pitchFamily="34" charset="0"/>
              <a:buNone/>
            </a:pPr>
            <a:r>
              <a:rPr lang="en-US" dirty="0">
                <a:latin typeface="Garamond" panose="02020404030301010803" pitchFamily="18" charset="0"/>
              </a:rPr>
              <a:t>Join us for a vibrant day of keynote learning, panels, and hands-on workshops that connect brain research to classroom realities, sharing practical strategies while strengthening a compassionate community committed to helping learners thrive. Most importantly, we gather to celebrate what our educators and students have built together: the accomplishments, collaborations, and everyday teaching moments that create lasting impact across NJCU and beyond.</a:t>
            </a:r>
          </a:p>
        </p:txBody>
      </p:sp>
      <p:sp>
        <p:nvSpPr>
          <p:cNvPr id="10" name="Title 1">
            <a:extLst>
              <a:ext uri="{FF2B5EF4-FFF2-40B4-BE49-F238E27FC236}">
                <a16:creationId xmlns:a16="http://schemas.microsoft.com/office/drawing/2014/main" id="{77692C9B-9205-7A91-BE4E-92DFCE5542B2}"/>
              </a:ext>
            </a:extLst>
          </p:cNvPr>
          <p:cNvSpPr>
            <a:spLocks noGrp="1"/>
          </p:cNvSpPr>
          <p:nvPr>
            <p:ph type="title"/>
          </p:nvPr>
        </p:nvSpPr>
        <p:spPr>
          <a:xfrm>
            <a:off x="838200" y="365125"/>
            <a:ext cx="10515600" cy="1325563"/>
          </a:xfrm>
        </p:spPr>
        <p:txBody>
          <a:bodyPr>
            <a:normAutofit/>
          </a:bodyPr>
          <a:lstStyle/>
          <a:p>
            <a:r>
              <a:rPr lang="en-US" dirty="0">
                <a:solidFill>
                  <a:schemeClr val="accent4">
                    <a:lumMod val="50000"/>
                  </a:schemeClr>
                </a:solidFill>
              </a:rPr>
              <a:t>Welcome to the 9</a:t>
            </a:r>
            <a:r>
              <a:rPr lang="en-US" baseline="30000" dirty="0">
                <a:solidFill>
                  <a:schemeClr val="accent4">
                    <a:lumMod val="50000"/>
                  </a:schemeClr>
                </a:solidFill>
              </a:rPr>
              <a:t>th</a:t>
            </a:r>
            <a:r>
              <a:rPr lang="en-US" dirty="0">
                <a:solidFill>
                  <a:schemeClr val="accent4">
                    <a:lumMod val="50000"/>
                  </a:schemeClr>
                </a:solidFill>
              </a:rPr>
              <a:t> NJCU Pedagogy Day </a:t>
            </a:r>
            <a:r>
              <a:rPr lang="en-US" dirty="0">
                <a:solidFill>
                  <a:schemeClr val="accent4">
                    <a:lumMod val="50000"/>
                  </a:schemeClr>
                </a:solidFill>
                <a:sym typeface="Wingdings" panose="05000000000000000000" pitchFamily="2" charset="2"/>
              </a:rPr>
              <a:t></a:t>
            </a:r>
            <a:br>
              <a:rPr lang="en-US" dirty="0">
                <a:sym typeface="Wingdings" panose="05000000000000000000" pitchFamily="2" charset="2"/>
              </a:rPr>
            </a:br>
            <a:r>
              <a:rPr lang="en-US" sz="2000" dirty="0">
                <a:latin typeface="Garamond" panose="02020404030301010803" pitchFamily="18" charset="0"/>
                <a:sym typeface="Wingdings" panose="05000000000000000000" pitchFamily="2" charset="2"/>
              </a:rPr>
              <a:t>Peri Yuksel, chair &amp; organizer</a:t>
            </a:r>
            <a:endParaRPr lang="en-US" sz="2000" dirty="0">
              <a:latin typeface="Garamond" panose="02020404030301010803" pitchFamily="18" charset="0"/>
            </a:endParaRPr>
          </a:p>
        </p:txBody>
      </p:sp>
      <p:pic>
        <p:nvPicPr>
          <p:cNvPr id="2050" name="Picture 2" descr="New Jersey City University">
            <a:extLst>
              <a:ext uri="{FF2B5EF4-FFF2-40B4-BE49-F238E27FC236}">
                <a16:creationId xmlns:a16="http://schemas.microsoft.com/office/drawing/2014/main" id="{F1A774E4-8D6D-9245-389E-3A813658C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188" y="586740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6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E4300-18FE-2AB5-A91C-FD5F18CED34A}"/>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0A107DA6-5064-791D-44E5-830F11794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F8CE08C-87C8-4FEC-7EE3-F869325C2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007796-16FE-45C6-1C75-5729766E72E2}"/>
              </a:ext>
            </a:extLst>
          </p:cNvPr>
          <p:cNvSpPr txBox="1"/>
          <p:nvPr/>
        </p:nvSpPr>
        <p:spPr>
          <a:xfrm>
            <a:off x="399164" y="9198"/>
            <a:ext cx="10478241" cy="461665"/>
          </a:xfrm>
          <a:prstGeom prst="rect">
            <a:avLst/>
          </a:prstGeom>
          <a:noFill/>
        </p:spPr>
        <p:txBody>
          <a:bodyPr wrap="square" rtlCol="0">
            <a:spAutoFit/>
          </a:bodyPr>
          <a:lstStyle/>
          <a:p>
            <a:r>
              <a:rPr lang="en-US" sz="2400" b="1">
                <a:solidFill>
                  <a:srgbClr val="FFC000"/>
                </a:solidFill>
                <a:latin typeface="Agency FB" panose="020B0503020202020204" pitchFamily="34" charset="0"/>
              </a:rPr>
              <a:t>From Neurons to Narratives: Motivation, Anxiety, and Teaching in the Brain-Aware Classroom</a:t>
            </a:r>
          </a:p>
        </p:txBody>
      </p:sp>
      <p:sp>
        <p:nvSpPr>
          <p:cNvPr id="2" name="Title 1">
            <a:extLst>
              <a:ext uri="{FF2B5EF4-FFF2-40B4-BE49-F238E27FC236}">
                <a16:creationId xmlns:a16="http://schemas.microsoft.com/office/drawing/2014/main" id="{58D89830-0354-8E81-7B19-2532648873B6}"/>
              </a:ext>
            </a:extLst>
          </p:cNvPr>
          <p:cNvSpPr>
            <a:spLocks noGrp="1"/>
          </p:cNvSpPr>
          <p:nvPr>
            <p:ph type="title"/>
          </p:nvPr>
        </p:nvSpPr>
        <p:spPr>
          <a:xfrm>
            <a:off x="585024" y="515962"/>
            <a:ext cx="6416927" cy="1706128"/>
          </a:xfrm>
        </p:spPr>
        <p:txBody>
          <a:bodyPr anchor="ctr">
            <a:normAutofit fontScale="90000"/>
          </a:bodyPr>
          <a:lstStyle/>
          <a:p>
            <a:r>
              <a:rPr lang="en-US" sz="2700" dirty="0">
                <a:effectLst/>
                <a:latin typeface="Bahnschrift SemiBold"/>
              </a:rPr>
              <a:t>11:20am Tribute Address </a:t>
            </a:r>
            <a:br>
              <a:rPr lang="en-US" sz="2700" dirty="0">
                <a:effectLst/>
                <a:latin typeface="Bahnschrift SemiBold"/>
              </a:rPr>
            </a:br>
            <a:r>
              <a:rPr lang="en-US" sz="3700" b="1" i="0" dirty="0">
                <a:solidFill>
                  <a:srgbClr val="7030A0"/>
                </a:solidFill>
                <a:effectLst/>
                <a:highlight>
                  <a:srgbClr val="FFFF00"/>
                </a:highlight>
                <a:latin typeface="Bahnschrift SemiBold"/>
              </a:rPr>
              <a:t>“Standing on the Shoulders of a Giant: Celebrating Dr. Jim Lennon’s Legacy”</a:t>
            </a:r>
            <a:endParaRPr lang="en-US" sz="3700" b="1" dirty="0">
              <a:solidFill>
                <a:srgbClr val="7030A0"/>
              </a:solidFill>
              <a:highlight>
                <a:srgbClr val="FFFF00"/>
              </a:highlight>
              <a:latin typeface="Bahnschrift SemiBold"/>
            </a:endParaRPr>
          </a:p>
        </p:txBody>
      </p:sp>
      <p:sp>
        <p:nvSpPr>
          <p:cNvPr id="3" name="Content Placeholder 6">
            <a:extLst>
              <a:ext uri="{FF2B5EF4-FFF2-40B4-BE49-F238E27FC236}">
                <a16:creationId xmlns:a16="http://schemas.microsoft.com/office/drawing/2014/main" id="{297E48F7-896E-1131-B68C-55576CD8CBA5}"/>
              </a:ext>
            </a:extLst>
          </p:cNvPr>
          <p:cNvSpPr txBox="1">
            <a:spLocks/>
          </p:cNvSpPr>
          <p:nvPr/>
        </p:nvSpPr>
        <p:spPr>
          <a:xfrm>
            <a:off x="658966" y="2489140"/>
            <a:ext cx="6416926" cy="361668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Garamond" panose="02020404030301010803" pitchFamily="18" charset="0"/>
              </a:rPr>
              <a:t>James Lennon, Ph.D., </a:t>
            </a:r>
            <a:r>
              <a:rPr lang="en-US" sz="2000" dirty="0">
                <a:latin typeface="Garamond" panose="02020404030301010803" pitchFamily="18" charset="0"/>
              </a:rPr>
              <a:t>has been a guiding force in the NJCU Psychology Department for decades: a mentor, colleague, and leader whose influence extends far beyond the classroom. As professor and chair, he inspired generations of students through his teaching in assessment, counseling, and consultation, modeling intellectual rigor, compassion, and ethical responsibility. A licensed psychologist and certified school psychologist, he brought deep clinical wisdom to his work and served as an expert witness in Family and Supreme Courts. Dr. Lennon’s legacy is defined not only by his scholarship on dyslexia and intimate partner violence, but by the integrity and humanity he brings to all he does. Join Dr. Nascimento in this tribute to offer deep gratitude for Dr. Lennon’s enduring impact and the foundation he built for our department and community to thrive.</a:t>
            </a:r>
          </a:p>
        </p:txBody>
      </p:sp>
      <p:pic>
        <p:nvPicPr>
          <p:cNvPr id="6" name="Picture 2" descr="jim lennon headshot">
            <a:extLst>
              <a:ext uri="{FF2B5EF4-FFF2-40B4-BE49-F238E27FC236}">
                <a16:creationId xmlns:a16="http://schemas.microsoft.com/office/drawing/2014/main" id="{4E12E3F9-20B6-E40B-DA45-F622FB864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063" y="470863"/>
            <a:ext cx="4733019" cy="5916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oster with text and images&#10;&#10;AI-generated content may be incorrect.">
            <a:extLst>
              <a:ext uri="{FF2B5EF4-FFF2-40B4-BE49-F238E27FC236}">
                <a16:creationId xmlns:a16="http://schemas.microsoft.com/office/drawing/2014/main" id="{DDA6C10D-479E-D2FA-040C-5C076CFFEB3C}"/>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pic>
        <p:nvPicPr>
          <p:cNvPr id="7" name="Picture 2" descr="New Jersey City University">
            <a:extLst>
              <a:ext uri="{FF2B5EF4-FFF2-40B4-BE49-F238E27FC236}">
                <a16:creationId xmlns:a16="http://schemas.microsoft.com/office/drawing/2014/main" id="{BD65B972-EC9A-2231-BBA9-F1F172D59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188" y="586740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7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C060AA-C5B2-D751-EC0E-4E4183654942}"/>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BF695EFF-3EF8-ACF6-C12A-F4513252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FB11A35-D568-1894-F48F-2FEE409C3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ster with text and images&#10;&#10;AI-generated content may be incorrect.">
            <a:extLst>
              <a:ext uri="{FF2B5EF4-FFF2-40B4-BE49-F238E27FC236}">
                <a16:creationId xmlns:a16="http://schemas.microsoft.com/office/drawing/2014/main" id="{AA782C48-839B-EF44-DC02-BC0CF702FC39}"/>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sp>
        <p:nvSpPr>
          <p:cNvPr id="5" name="TextBox 4">
            <a:extLst>
              <a:ext uri="{FF2B5EF4-FFF2-40B4-BE49-F238E27FC236}">
                <a16:creationId xmlns:a16="http://schemas.microsoft.com/office/drawing/2014/main" id="{1533A431-6049-A9C9-363E-66F8ED5862BC}"/>
              </a:ext>
            </a:extLst>
          </p:cNvPr>
          <p:cNvSpPr txBox="1"/>
          <p:nvPr/>
        </p:nvSpPr>
        <p:spPr>
          <a:xfrm>
            <a:off x="399164" y="9198"/>
            <a:ext cx="10478241" cy="461665"/>
          </a:xfrm>
          <a:prstGeom prst="rect">
            <a:avLst/>
          </a:prstGeom>
          <a:noFill/>
        </p:spPr>
        <p:txBody>
          <a:bodyPr wrap="square" rtlCol="0">
            <a:spAutoFit/>
          </a:bodyPr>
          <a:lstStyle/>
          <a:p>
            <a:r>
              <a:rPr lang="en-US" sz="2400" b="1">
                <a:solidFill>
                  <a:srgbClr val="FFC000"/>
                </a:solidFill>
                <a:latin typeface="Agency FB" panose="020B0503020202020204" pitchFamily="34" charset="0"/>
              </a:rPr>
              <a:t>From Neurons to Narratives: Motivation, Anxiety, and Teaching in the Brain-Aware Classroom</a:t>
            </a:r>
          </a:p>
        </p:txBody>
      </p:sp>
      <p:pic>
        <p:nvPicPr>
          <p:cNvPr id="11" name="Picture 4" descr="Dana Mason headshot">
            <a:extLst>
              <a:ext uri="{FF2B5EF4-FFF2-40B4-BE49-F238E27FC236}">
                <a16:creationId xmlns:a16="http://schemas.microsoft.com/office/drawing/2014/main" id="{EFC426DE-6D5A-BBC0-FBFB-F90A8E445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215" r="-3" b="13497"/>
          <a:stretch>
            <a:fillRect/>
          </a:stretch>
        </p:blipFill>
        <p:spPr bwMode="auto">
          <a:xfrm>
            <a:off x="621669" y="623267"/>
            <a:ext cx="2688336" cy="27582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ennifer Pax Headshot">
            <a:extLst>
              <a:ext uri="{FF2B5EF4-FFF2-40B4-BE49-F238E27FC236}">
                <a16:creationId xmlns:a16="http://schemas.microsoft.com/office/drawing/2014/main" id="{B3534D4A-8BF7-E60C-DD55-3B25BA2B8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 b="26712"/>
          <a:stretch>
            <a:fillRect/>
          </a:stretch>
        </p:blipFill>
        <p:spPr bwMode="auto">
          <a:xfrm>
            <a:off x="3410589" y="623267"/>
            <a:ext cx="2688336" cy="27582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Muriel Rand headshot">
            <a:extLst>
              <a:ext uri="{FF2B5EF4-FFF2-40B4-BE49-F238E27FC236}">
                <a16:creationId xmlns:a16="http://schemas.microsoft.com/office/drawing/2014/main" id="{8384C7CF-D1F9-78F6-FA79-22288A166C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949" r="-4" b="19803"/>
          <a:stretch>
            <a:fillRect/>
          </a:stretch>
        </p:blipFill>
        <p:spPr bwMode="auto">
          <a:xfrm>
            <a:off x="621669" y="3472928"/>
            <a:ext cx="2689848" cy="2758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professor shamburg standing in classroom">
            <a:extLst>
              <a:ext uri="{FF2B5EF4-FFF2-40B4-BE49-F238E27FC236}">
                <a16:creationId xmlns:a16="http://schemas.microsoft.com/office/drawing/2014/main" id="{547E9BE4-52D3-5357-4CDF-829CDBD6F8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4" b="26753"/>
          <a:stretch>
            <a:fillRect/>
          </a:stretch>
        </p:blipFill>
        <p:spPr bwMode="auto">
          <a:xfrm>
            <a:off x="3409077" y="3472928"/>
            <a:ext cx="2689848" cy="27582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963619E-3938-6A2F-1A89-A971DB04034E}"/>
              </a:ext>
            </a:extLst>
          </p:cNvPr>
          <p:cNvSpPr txBox="1"/>
          <p:nvPr/>
        </p:nvSpPr>
        <p:spPr>
          <a:xfrm>
            <a:off x="399164" y="6410706"/>
            <a:ext cx="8164733" cy="338554"/>
          </a:xfrm>
          <a:prstGeom prst="rect">
            <a:avLst/>
          </a:prstGeom>
          <a:noFill/>
        </p:spPr>
        <p:txBody>
          <a:bodyPr wrap="square">
            <a:spAutoFit/>
          </a:bodyPr>
          <a:lstStyle/>
          <a:p>
            <a:r>
              <a:rPr lang="en-US" sz="1600" dirty="0">
                <a:solidFill>
                  <a:schemeClr val="bg1"/>
                </a:solidFill>
              </a:rPr>
              <a:t>Drs. Dana Mason, Jennifer Pax, Muriel Rand, Christopher Shamburg (clockwise from left)</a:t>
            </a:r>
          </a:p>
        </p:txBody>
      </p:sp>
      <p:sp>
        <p:nvSpPr>
          <p:cNvPr id="19" name="Title 1">
            <a:extLst>
              <a:ext uri="{FF2B5EF4-FFF2-40B4-BE49-F238E27FC236}">
                <a16:creationId xmlns:a16="http://schemas.microsoft.com/office/drawing/2014/main" id="{E1579063-AED6-70FF-BCB2-29848A56AAC6}"/>
              </a:ext>
            </a:extLst>
          </p:cNvPr>
          <p:cNvSpPr>
            <a:spLocks noGrp="1"/>
          </p:cNvSpPr>
          <p:nvPr>
            <p:ph type="title"/>
          </p:nvPr>
        </p:nvSpPr>
        <p:spPr>
          <a:xfrm>
            <a:off x="6239858" y="371320"/>
            <a:ext cx="5552978" cy="2902822"/>
          </a:xfrm>
        </p:spPr>
        <p:txBody>
          <a:bodyPr anchor="ctr">
            <a:normAutofit fontScale="90000"/>
          </a:bodyPr>
          <a:lstStyle/>
          <a:p>
            <a:r>
              <a:rPr lang="en-US" sz="2700">
                <a:latin typeface="Bahnschrift SemiBold"/>
              </a:rPr>
              <a:t>12.00 pm</a:t>
            </a:r>
            <a:br>
              <a:rPr lang="en-US" sz="2700">
                <a:effectLst/>
                <a:latin typeface="Bahnschrift SemiBold" panose="020B0502040204020203" pitchFamily="34" charset="0"/>
              </a:rPr>
            </a:br>
            <a:r>
              <a:rPr lang="en-US" sz="2700">
                <a:effectLst/>
                <a:latin typeface="Bahnschrift SemiBold"/>
              </a:rPr>
              <a:t>Panel</a:t>
            </a:r>
            <a:br>
              <a:rPr lang="en-US" sz="3700" b="1">
                <a:latin typeface="Bahnschrift SemiBold" panose="020B0502040204020203" pitchFamily="34" charset="0"/>
              </a:rPr>
            </a:br>
            <a:r>
              <a:rPr lang="en-US" sz="3600" b="1" i="0">
                <a:solidFill>
                  <a:srgbClr val="7030A0"/>
                </a:solidFill>
                <a:effectLst/>
                <a:highlight>
                  <a:srgbClr val="FFFF00"/>
                </a:highlight>
                <a:latin typeface="Bahnschrift SemiBold"/>
              </a:rPr>
              <a:t>“Leveraging Artificial Intelligence (AI) in Teaching and Learning for Positive Brain Development” </a:t>
            </a:r>
            <a:endParaRPr lang="en-US" sz="3600" b="1">
              <a:solidFill>
                <a:srgbClr val="7030A0"/>
              </a:solidFill>
              <a:highlight>
                <a:srgbClr val="FFFF00"/>
              </a:highlight>
              <a:latin typeface="Bahnschrift SemiBold"/>
            </a:endParaRPr>
          </a:p>
        </p:txBody>
      </p:sp>
      <p:sp>
        <p:nvSpPr>
          <p:cNvPr id="21" name="TextBox 20">
            <a:extLst>
              <a:ext uri="{FF2B5EF4-FFF2-40B4-BE49-F238E27FC236}">
                <a16:creationId xmlns:a16="http://schemas.microsoft.com/office/drawing/2014/main" id="{D74710E2-0AEC-2EFA-1F3F-32FCC4DE88BE}"/>
              </a:ext>
            </a:extLst>
          </p:cNvPr>
          <p:cNvSpPr txBox="1"/>
          <p:nvPr/>
        </p:nvSpPr>
        <p:spPr>
          <a:xfrm>
            <a:off x="6239858" y="3005141"/>
            <a:ext cx="5330473" cy="3139321"/>
          </a:xfrm>
          <a:prstGeom prst="rect">
            <a:avLst/>
          </a:prstGeom>
          <a:noFill/>
        </p:spPr>
        <p:txBody>
          <a:bodyPr wrap="square">
            <a:spAutoFit/>
          </a:bodyPr>
          <a:lstStyle/>
          <a:p>
            <a:r>
              <a:rPr lang="en-US" dirty="0">
                <a:latin typeface="Garamond" panose="02020404030301010803" pitchFamily="18" charset="0"/>
              </a:rPr>
              <a:t>NJCU faculty panelists </a:t>
            </a:r>
            <a:r>
              <a:rPr lang="en-US" b="1" dirty="0">
                <a:latin typeface="Garamond" panose="02020404030301010803" pitchFamily="18" charset="0"/>
              </a:rPr>
              <a:t>Drs. Dana Mason, Jennifer Pax, Muriel Rand, </a:t>
            </a:r>
            <a:r>
              <a:rPr lang="en-US" dirty="0">
                <a:latin typeface="Garamond" panose="02020404030301010803" pitchFamily="18" charset="0"/>
              </a:rPr>
              <a:t>and </a:t>
            </a:r>
            <a:r>
              <a:rPr lang="en-US" b="1" dirty="0">
                <a:latin typeface="Garamond" panose="02020404030301010803" pitchFamily="18" charset="0"/>
              </a:rPr>
              <a:t>Christopher Shamburg </a:t>
            </a:r>
            <a:r>
              <a:rPr lang="en-US" dirty="0">
                <a:latin typeface="Garamond" panose="02020404030301010803" pitchFamily="18" charset="0"/>
              </a:rPr>
              <a:t>examine the benefits and challenges of AI through the lens of neuroplasticity, which is the brain’s capacity to adapt across cognitive, psychological, and socio-emotional development. The panel will highlight how AI-supported teaching and learning can both strengthen and strain key outcomes such as motivation, mindset, self-efficacy, self-esteem, anxiety, and critical thinking. The pedagogy day audience will leave with a clear takeaway: a brain-based framework for evaluating AI tools and its applications.</a:t>
            </a:r>
          </a:p>
        </p:txBody>
      </p:sp>
      <p:pic>
        <p:nvPicPr>
          <p:cNvPr id="2" name="Picture 2" descr="New Jersey City University">
            <a:extLst>
              <a:ext uri="{FF2B5EF4-FFF2-40B4-BE49-F238E27FC236}">
                <a16:creationId xmlns:a16="http://schemas.microsoft.com/office/drawing/2014/main" id="{CFDF407E-0588-39C1-057A-E95FDFEB74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6188" y="598932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60E2AC-D347-A9A8-C1BD-D3B44001FF86}"/>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FC3FBFB0-9038-2A09-1BAA-985BAABEE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23F8CE3-E220-4092-2B0E-C08AC23E5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0B88B1-7FA2-5EA4-C308-D4C03902DF4D}"/>
              </a:ext>
            </a:extLst>
          </p:cNvPr>
          <p:cNvSpPr txBox="1"/>
          <p:nvPr/>
        </p:nvSpPr>
        <p:spPr>
          <a:xfrm>
            <a:off x="399164" y="9198"/>
            <a:ext cx="10478241" cy="461665"/>
          </a:xfrm>
          <a:prstGeom prst="rect">
            <a:avLst/>
          </a:prstGeom>
          <a:noFill/>
        </p:spPr>
        <p:txBody>
          <a:bodyPr wrap="square" rtlCol="0">
            <a:spAutoFit/>
          </a:bodyPr>
          <a:lstStyle/>
          <a:p>
            <a:r>
              <a:rPr lang="en-US" sz="2400" b="1">
                <a:solidFill>
                  <a:srgbClr val="FFC000"/>
                </a:solidFill>
                <a:latin typeface="Agency FB" panose="020B0503020202020204" pitchFamily="34" charset="0"/>
              </a:rPr>
              <a:t>From Neurons to Narratives: Motivation, Anxiety, and Teaching in the Brain-Aware Classroom</a:t>
            </a:r>
          </a:p>
        </p:txBody>
      </p:sp>
      <p:pic>
        <p:nvPicPr>
          <p:cNvPr id="3074" name="Picture 2" descr="Linda Khatib headshot">
            <a:extLst>
              <a:ext uri="{FF2B5EF4-FFF2-40B4-BE49-F238E27FC236}">
                <a16:creationId xmlns:a16="http://schemas.microsoft.com/office/drawing/2014/main" id="{3270A630-2021-AB7B-8ADD-CD4674E08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647" y="470862"/>
            <a:ext cx="4219342" cy="59070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oster with text and images&#10;&#10;AI-generated content may be incorrect.">
            <a:extLst>
              <a:ext uri="{FF2B5EF4-FFF2-40B4-BE49-F238E27FC236}">
                <a16:creationId xmlns:a16="http://schemas.microsoft.com/office/drawing/2014/main" id="{E5F6155C-7496-4C86-561E-FD91ED118B12}"/>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sp>
        <p:nvSpPr>
          <p:cNvPr id="3" name="TextBox 2">
            <a:extLst>
              <a:ext uri="{FF2B5EF4-FFF2-40B4-BE49-F238E27FC236}">
                <a16:creationId xmlns:a16="http://schemas.microsoft.com/office/drawing/2014/main" id="{A3546E55-B2B4-C5CC-9D8D-5A5A9BD3008F}"/>
              </a:ext>
            </a:extLst>
          </p:cNvPr>
          <p:cNvSpPr txBox="1"/>
          <p:nvPr/>
        </p:nvSpPr>
        <p:spPr>
          <a:xfrm>
            <a:off x="477011" y="480060"/>
            <a:ext cx="6916854" cy="1323439"/>
          </a:xfrm>
          <a:prstGeom prst="rect">
            <a:avLst/>
          </a:prstGeom>
          <a:noFill/>
        </p:spPr>
        <p:txBody>
          <a:bodyPr wrap="square">
            <a:spAutoFit/>
          </a:bodyPr>
          <a:lstStyle/>
          <a:p>
            <a:r>
              <a:rPr lang="en-US" sz="2400">
                <a:effectLst/>
                <a:latin typeface="Bahnschrift SemiBold"/>
              </a:rPr>
              <a:t>12.40 pm</a:t>
            </a:r>
            <a:br>
              <a:rPr lang="en-US" sz="2400">
                <a:effectLst/>
                <a:latin typeface="Bahnschrift SemiBold" panose="020B0502040204020203" pitchFamily="34" charset="0"/>
              </a:rPr>
            </a:br>
            <a:r>
              <a:rPr lang="en-US" sz="2400">
                <a:effectLst/>
                <a:latin typeface="Bahnschrift SemiBold"/>
              </a:rPr>
              <a:t>Spark Talk</a:t>
            </a:r>
            <a:br>
              <a:rPr lang="en-US" sz="2800" b="1">
                <a:latin typeface="Bahnschrift SemiBold" panose="020B0502040204020203" pitchFamily="34" charset="0"/>
              </a:rPr>
            </a:br>
            <a:r>
              <a:rPr lang="en-US" sz="3200" b="1" i="0">
                <a:solidFill>
                  <a:srgbClr val="7030A0"/>
                </a:solidFill>
                <a:effectLst/>
                <a:highlight>
                  <a:srgbClr val="FFFF00"/>
                </a:highlight>
                <a:latin typeface="Bahnschrift SemiBold"/>
              </a:rPr>
              <a:t>“Learning with an Anxious Brain”</a:t>
            </a:r>
            <a:endParaRPr lang="en-US" sz="3200"/>
          </a:p>
        </p:txBody>
      </p:sp>
      <p:sp>
        <p:nvSpPr>
          <p:cNvPr id="7" name="TextBox 6">
            <a:extLst>
              <a:ext uri="{FF2B5EF4-FFF2-40B4-BE49-F238E27FC236}">
                <a16:creationId xmlns:a16="http://schemas.microsoft.com/office/drawing/2014/main" id="{627FCFE6-9AAF-BCFD-214A-9693532E54EA}"/>
              </a:ext>
            </a:extLst>
          </p:cNvPr>
          <p:cNvSpPr txBox="1"/>
          <p:nvPr/>
        </p:nvSpPr>
        <p:spPr>
          <a:xfrm>
            <a:off x="581181" y="1822118"/>
            <a:ext cx="6812683" cy="3970318"/>
          </a:xfrm>
          <a:prstGeom prst="rect">
            <a:avLst/>
          </a:prstGeom>
          <a:noFill/>
        </p:spPr>
        <p:txBody>
          <a:bodyPr wrap="square" lIns="91440" tIns="45720" rIns="91440" bIns="45720" anchor="t">
            <a:spAutoFit/>
          </a:bodyPr>
          <a:lstStyle/>
          <a:p>
            <a:r>
              <a:rPr lang="en-US" b="1" dirty="0">
                <a:ea typeface="+mn-lt"/>
                <a:cs typeface="+mn-lt"/>
              </a:rPr>
              <a:t>Linda A. Khatib, Psy.D.</a:t>
            </a:r>
            <a:r>
              <a:rPr lang="en-US" dirty="0">
                <a:ea typeface="+mn-lt"/>
                <a:cs typeface="+mn-lt"/>
              </a:rPr>
              <a:t> is a Licensed Clinical Psychologist and Assistant Professor of Psychology at NJCU. An NJCU alumna, she teaches primarily clinical psychology courses and is deeply committed to student mentorship and helping students build the skills and confidence needed for successful careers in psychology. Dr. Khatib completed her postdoctoral fellowship at the War Related Illness and Injury Study Center (WRIISC) at the VA New Jersey Healthcare System, where she focused on clinical care and research with Veterans with complex medical and mental health conditions. </a:t>
            </a:r>
          </a:p>
          <a:p>
            <a:endParaRPr lang="en-US" dirty="0">
              <a:ea typeface="+mn-lt"/>
              <a:cs typeface="+mn-lt"/>
            </a:endParaRPr>
          </a:p>
          <a:p>
            <a:r>
              <a:rPr lang="en-US" dirty="0">
                <a:ea typeface="+mn-lt"/>
                <a:cs typeface="+mn-lt"/>
              </a:rPr>
              <a:t>Dr. Khatib brings a practical, brain-based perspective to managing anxiety in academic and everyday settings, with a focus on helping people learn, perform, and thrive despite an anxious brain.</a:t>
            </a:r>
          </a:p>
        </p:txBody>
      </p:sp>
      <p:pic>
        <p:nvPicPr>
          <p:cNvPr id="2" name="Picture 2" descr="New Jersey City University">
            <a:extLst>
              <a:ext uri="{FF2B5EF4-FFF2-40B4-BE49-F238E27FC236}">
                <a16:creationId xmlns:a16="http://schemas.microsoft.com/office/drawing/2014/main" id="{CE9CBA3F-4FC8-7971-A8F7-CBAC5D571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188" y="586740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5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F8B2A6-B31C-4406-165C-2525AD1C4DD2}"/>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F91705CF-668C-15AC-506F-23B594B5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5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F227ECF-786F-048D-6F3D-A541B6982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A579DF-D39B-8440-609B-C7AC01FF699A}"/>
              </a:ext>
            </a:extLst>
          </p:cNvPr>
          <p:cNvSpPr txBox="1"/>
          <p:nvPr/>
        </p:nvSpPr>
        <p:spPr>
          <a:xfrm>
            <a:off x="399164" y="9198"/>
            <a:ext cx="10478241" cy="461665"/>
          </a:xfrm>
          <a:prstGeom prst="rect">
            <a:avLst/>
          </a:prstGeom>
          <a:noFill/>
        </p:spPr>
        <p:txBody>
          <a:bodyPr wrap="square" rtlCol="0">
            <a:spAutoFit/>
          </a:bodyPr>
          <a:lstStyle/>
          <a:p>
            <a:r>
              <a:rPr lang="en-US" sz="2400" b="1">
                <a:solidFill>
                  <a:srgbClr val="FFC000"/>
                </a:solidFill>
                <a:latin typeface="Agency FB" panose="020B0503020202020204" pitchFamily="34" charset="0"/>
              </a:rPr>
              <a:t>From Neurons to Narratives: Motivation, Anxiety, and Teaching in the Brain-Aware Classroom</a:t>
            </a:r>
          </a:p>
        </p:txBody>
      </p:sp>
      <p:sp>
        <p:nvSpPr>
          <p:cNvPr id="3" name="TextBox 2">
            <a:extLst>
              <a:ext uri="{FF2B5EF4-FFF2-40B4-BE49-F238E27FC236}">
                <a16:creationId xmlns:a16="http://schemas.microsoft.com/office/drawing/2014/main" id="{1A1BDBDB-1944-69F5-F37C-7830C4AA12A8}"/>
              </a:ext>
            </a:extLst>
          </p:cNvPr>
          <p:cNvSpPr txBox="1"/>
          <p:nvPr/>
        </p:nvSpPr>
        <p:spPr>
          <a:xfrm>
            <a:off x="477011" y="480060"/>
            <a:ext cx="6916854" cy="1323439"/>
          </a:xfrm>
          <a:prstGeom prst="rect">
            <a:avLst/>
          </a:prstGeom>
          <a:noFill/>
        </p:spPr>
        <p:txBody>
          <a:bodyPr wrap="square">
            <a:spAutoFit/>
          </a:bodyPr>
          <a:lstStyle/>
          <a:p>
            <a:r>
              <a:rPr lang="en-US" sz="2400" dirty="0">
                <a:effectLst/>
                <a:latin typeface="Bahnschrift SemiBold"/>
              </a:rPr>
              <a:t>1.10 pm</a:t>
            </a:r>
            <a:br>
              <a:rPr lang="en-US" sz="2400" dirty="0">
                <a:effectLst/>
                <a:latin typeface="Bahnschrift SemiBold" panose="020B0502040204020203" pitchFamily="34" charset="0"/>
              </a:rPr>
            </a:br>
            <a:r>
              <a:rPr lang="en-US" sz="2400" dirty="0">
                <a:effectLst/>
                <a:latin typeface="Bahnschrift SemiBold"/>
              </a:rPr>
              <a:t>Community Workshop</a:t>
            </a:r>
            <a:br>
              <a:rPr lang="en-US" sz="2800" b="1" dirty="0">
                <a:latin typeface="Bahnschrift SemiBold" panose="020B0502040204020203" pitchFamily="34" charset="0"/>
              </a:rPr>
            </a:br>
            <a:r>
              <a:rPr lang="en-US" sz="3200" b="1" i="0" dirty="0">
                <a:solidFill>
                  <a:srgbClr val="7030A0"/>
                </a:solidFill>
                <a:effectLst/>
                <a:highlight>
                  <a:srgbClr val="FFFF00"/>
                </a:highlight>
                <a:latin typeface="Bahnschrift SemiBold"/>
              </a:rPr>
              <a:t>“Origami”</a:t>
            </a:r>
            <a:endParaRPr lang="en-US" sz="3200" dirty="0"/>
          </a:p>
        </p:txBody>
      </p:sp>
      <p:sp>
        <p:nvSpPr>
          <p:cNvPr id="7" name="TextBox 6">
            <a:extLst>
              <a:ext uri="{FF2B5EF4-FFF2-40B4-BE49-F238E27FC236}">
                <a16:creationId xmlns:a16="http://schemas.microsoft.com/office/drawing/2014/main" id="{C0986914-68C4-4776-9D58-A92478F77B77}"/>
              </a:ext>
            </a:extLst>
          </p:cNvPr>
          <p:cNvSpPr txBox="1"/>
          <p:nvPr/>
        </p:nvSpPr>
        <p:spPr>
          <a:xfrm>
            <a:off x="581181" y="1822118"/>
            <a:ext cx="6045659" cy="3785652"/>
          </a:xfrm>
          <a:prstGeom prst="rect">
            <a:avLst/>
          </a:prstGeom>
          <a:noFill/>
        </p:spPr>
        <p:txBody>
          <a:bodyPr wrap="square">
            <a:spAutoFit/>
          </a:bodyPr>
          <a:lstStyle/>
          <a:p>
            <a:r>
              <a:rPr lang="en-US" sz="2000" dirty="0">
                <a:latin typeface="Garamond" panose="02020404030301010803" pitchFamily="18" charset="0"/>
              </a:rPr>
              <a:t>Rachel Guanlao is an NJCU alumna who earned her B.A. in Psychology and Sociology. Currently, Rachel is a Clinical Candidate at Kean University’s School and Clinical Psychology Psy.D. </a:t>
            </a:r>
            <a:r>
              <a:rPr lang="en-US" sz="2000">
                <a:latin typeface="Garamond" panose="02020404030301010803" pitchFamily="18" charset="0"/>
              </a:rPr>
              <a:t>program. </a:t>
            </a:r>
            <a:endParaRPr lang="en-US" sz="2000" dirty="0">
              <a:latin typeface="Garamond" panose="02020404030301010803" pitchFamily="18" charset="0"/>
            </a:endParaRPr>
          </a:p>
          <a:p>
            <a:r>
              <a:rPr lang="en-US" sz="2000" dirty="0">
                <a:latin typeface="Garamond" panose="02020404030301010803" pitchFamily="18" charset="0"/>
              </a:rPr>
              <a:t>Due to popular request, we are excited to welcome her back for Pedagogy Day 2026 to share her love of teaching origami. For Rachel, origami is a hands-on reminder that the skills we build cognitively can be practiced in a tactile, meaningful ways and that life’s “folds” and changes don’t have to stop us from transforming into something new. As a bonus, each creation becomes a small, beautiful gift we can share with the people we care about.</a:t>
            </a:r>
          </a:p>
        </p:txBody>
      </p:sp>
      <p:pic>
        <p:nvPicPr>
          <p:cNvPr id="2" name="Picture 1">
            <a:extLst>
              <a:ext uri="{FF2B5EF4-FFF2-40B4-BE49-F238E27FC236}">
                <a16:creationId xmlns:a16="http://schemas.microsoft.com/office/drawing/2014/main" id="{49601381-2D0A-782B-5669-0BE0FC5DB676}"/>
              </a:ext>
            </a:extLst>
          </p:cNvPr>
          <p:cNvPicPr>
            <a:picLocks noChangeAspect="1"/>
          </p:cNvPicPr>
          <p:nvPr/>
        </p:nvPicPr>
        <p:blipFill>
          <a:blip r:embed="rId2">
            <a:extLst>
              <a:ext uri="{28A0092B-C50C-407E-A947-70E740481C1C}">
                <a14:useLocalDpi xmlns:a14="http://schemas.microsoft.com/office/drawing/2010/main" val="0"/>
              </a:ext>
            </a:extLst>
          </a:blip>
          <a:srcRect b="3179"/>
          <a:stretch/>
        </p:blipFill>
        <p:spPr bwMode="auto">
          <a:xfrm>
            <a:off x="6921910" y="479826"/>
            <a:ext cx="4873238" cy="5897880"/>
          </a:xfrm>
          <a:prstGeom prst="rect">
            <a:avLst/>
          </a:prstGeom>
          <a:noFill/>
        </p:spPr>
      </p:pic>
      <p:pic>
        <p:nvPicPr>
          <p:cNvPr id="4" name="Picture 3" descr="A poster with text and images&#10;&#10;AI-generated content may be incorrect.">
            <a:extLst>
              <a:ext uri="{FF2B5EF4-FFF2-40B4-BE49-F238E27FC236}">
                <a16:creationId xmlns:a16="http://schemas.microsoft.com/office/drawing/2014/main" id="{8CBF427A-95C7-2BB4-FE10-0928DAC1C6E3}"/>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pic>
        <p:nvPicPr>
          <p:cNvPr id="6" name="Picture 2" descr="New Jersey City University">
            <a:extLst>
              <a:ext uri="{FF2B5EF4-FFF2-40B4-BE49-F238E27FC236}">
                <a16:creationId xmlns:a16="http://schemas.microsoft.com/office/drawing/2014/main" id="{2AF6D3E0-4D94-BEDA-537C-A7D0FEDFA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188" y="586740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1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D6F954-0889-CC6F-D98B-DBAF1F841547}"/>
            </a:ext>
          </a:extLst>
        </p:cNvPr>
        <p:cNvGrpSpPr/>
        <p:nvPr/>
      </p:nvGrpSpPr>
      <p:grpSpPr>
        <a:xfrm>
          <a:off x="0" y="0"/>
          <a:ext cx="0" cy="0"/>
          <a:chOff x="0" y="0"/>
          <a:chExt cx="0" cy="0"/>
        </a:xfrm>
      </p:grpSpPr>
      <p:sp useBgFill="1">
        <p:nvSpPr>
          <p:cNvPr id="61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3" name="Group 6152">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6154"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orizontal Growth Mindset Coloring Poster - Think... I am going to ...">
            <a:extLst>
              <a:ext uri="{FF2B5EF4-FFF2-40B4-BE49-F238E27FC236}">
                <a16:creationId xmlns:a16="http://schemas.microsoft.com/office/drawing/2014/main" id="{DCBFA866-C57E-20AC-F650-2CBCF5BAB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3" r="4593" b="1"/>
          <a:stretch>
            <a:fillRect/>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6159" name="Group 6158">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6160" name="Freeform: Shape 6159">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Freeform: Shape 6161">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Freeform: Shape 6162">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Freeform: Shape 6163">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Freeform: Shape 6164">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Freeform: Shape 6165">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10ACB51-4237-F19C-DEA7-EC36A938C1D4}"/>
              </a:ext>
            </a:extLst>
          </p:cNvPr>
          <p:cNvSpPr txBox="1"/>
          <p:nvPr/>
        </p:nvSpPr>
        <p:spPr>
          <a:xfrm>
            <a:off x="1012644" y="719268"/>
            <a:ext cx="3573794" cy="2905120"/>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000" b="1">
                <a:solidFill>
                  <a:schemeClr val="tx2"/>
                </a:solidFill>
                <a:latin typeface="+mj-lt"/>
                <a:ea typeface="+mj-ea"/>
                <a:cs typeface="+mj-cs"/>
              </a:rPr>
              <a:t>9</a:t>
            </a:r>
            <a:r>
              <a:rPr lang="en-US" sz="3000" b="1" baseline="30000">
                <a:solidFill>
                  <a:schemeClr val="tx2"/>
                </a:solidFill>
                <a:latin typeface="+mj-lt"/>
                <a:ea typeface="+mj-ea"/>
                <a:cs typeface="+mj-cs"/>
              </a:rPr>
              <a:t>th</a:t>
            </a:r>
            <a:r>
              <a:rPr lang="en-US" sz="3000" b="1">
                <a:solidFill>
                  <a:schemeClr val="tx2"/>
                </a:solidFill>
                <a:latin typeface="+mj-lt"/>
                <a:ea typeface="+mj-ea"/>
                <a:cs typeface="+mj-cs"/>
              </a:rPr>
              <a:t> Annual NJCU Pedagogy Day: </a:t>
            </a:r>
          </a:p>
          <a:p>
            <a:pPr>
              <a:lnSpc>
                <a:spcPct val="90000"/>
              </a:lnSpc>
              <a:spcBef>
                <a:spcPct val="0"/>
              </a:spcBef>
              <a:spcAft>
                <a:spcPts val="600"/>
              </a:spcAft>
            </a:pPr>
            <a:r>
              <a:rPr lang="en-US" sz="3000" b="1">
                <a:solidFill>
                  <a:schemeClr val="tx2"/>
                </a:solidFill>
                <a:latin typeface="+mj-lt"/>
                <a:ea typeface="+mj-ea"/>
                <a:cs typeface="+mj-cs"/>
              </a:rPr>
              <a:t>From Neurons to Narratives: Motivation, Anxiety, and Teaching in the Brain-Aware Classroom</a:t>
            </a:r>
          </a:p>
        </p:txBody>
      </p:sp>
      <p:sp>
        <p:nvSpPr>
          <p:cNvPr id="8" name="TextBox 7">
            <a:extLst>
              <a:ext uri="{FF2B5EF4-FFF2-40B4-BE49-F238E27FC236}">
                <a16:creationId xmlns:a16="http://schemas.microsoft.com/office/drawing/2014/main" id="{9F9249D4-330B-EEC7-0D3D-8289255893F9}"/>
              </a:ext>
            </a:extLst>
          </p:cNvPr>
          <p:cNvSpPr txBox="1"/>
          <p:nvPr/>
        </p:nvSpPr>
        <p:spPr>
          <a:xfrm>
            <a:off x="1012643" y="3764655"/>
            <a:ext cx="3573793" cy="2374078"/>
          </a:xfrm>
          <a:prstGeom prst="rect">
            <a:avLst/>
          </a:prstGeom>
        </p:spPr>
        <p:txBody>
          <a:bodyPr vert="horz" lIns="91440" tIns="45720" rIns="91440" bIns="45720" rtlCol="0" anchor="t">
            <a:normAutofit/>
          </a:bodyPr>
          <a:lstStyle/>
          <a:p>
            <a:pPr>
              <a:lnSpc>
                <a:spcPct val="90000"/>
              </a:lnSpc>
              <a:spcBef>
                <a:spcPts val="1000"/>
              </a:spcBef>
            </a:pPr>
            <a:r>
              <a:rPr lang="en-US" sz="2400" dirty="0">
                <a:solidFill>
                  <a:schemeClr val="tx2"/>
                </a:solidFill>
              </a:rPr>
              <a:t>Closing Speech</a:t>
            </a:r>
          </a:p>
          <a:p>
            <a:pPr>
              <a:lnSpc>
                <a:spcPct val="90000"/>
              </a:lnSpc>
              <a:spcBef>
                <a:spcPts val="1000"/>
              </a:spcBef>
            </a:pPr>
            <a:r>
              <a:rPr lang="en-US" sz="2400" dirty="0">
                <a:solidFill>
                  <a:schemeClr val="tx2"/>
                </a:solidFill>
              </a:rPr>
              <a:t>Dr. Nic Zapparrata</a:t>
            </a:r>
          </a:p>
        </p:txBody>
      </p:sp>
      <p:pic>
        <p:nvPicPr>
          <p:cNvPr id="4" name="Picture 3" descr="A poster with text and images&#10;&#10;AI-generated content may be incorrect.">
            <a:extLst>
              <a:ext uri="{FF2B5EF4-FFF2-40B4-BE49-F238E27FC236}">
                <a16:creationId xmlns:a16="http://schemas.microsoft.com/office/drawing/2014/main" id="{9B125F60-81A7-9871-DBA1-2368FCCC6CDC}"/>
              </a:ext>
            </a:extLst>
          </p:cNvPr>
          <p:cNvPicPr>
            <a:picLocks noChangeAspect="1"/>
          </p:cNvPicPr>
          <p:nvPr/>
        </p:nvPicPr>
        <p:blipFill>
          <a:blip r:embed="rId3">
            <a:extLst>
              <a:ext uri="{28A0092B-C50C-407E-A947-70E740481C1C}">
                <a14:useLocalDpi xmlns:a14="http://schemas.microsoft.com/office/drawing/2010/main" val="0"/>
              </a:ext>
            </a:extLst>
          </a:blip>
          <a:srcRect r="54369" b="8380"/>
          <a:stretch>
            <a:fillRect/>
          </a:stretch>
        </p:blipFill>
        <p:spPr>
          <a:xfrm>
            <a:off x="11145154" y="66215"/>
            <a:ext cx="945064" cy="1067367"/>
          </a:xfrm>
          <a:prstGeom prst="rect">
            <a:avLst/>
          </a:prstGeom>
        </p:spPr>
      </p:pic>
      <p:pic>
        <p:nvPicPr>
          <p:cNvPr id="2" name="Picture 2" descr="New Jersey City University">
            <a:extLst>
              <a:ext uri="{FF2B5EF4-FFF2-40B4-BE49-F238E27FC236}">
                <a16:creationId xmlns:a16="http://schemas.microsoft.com/office/drawing/2014/main" id="{FD5ECB90-E51E-ABCD-72AA-5C7DD43D0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188" y="5867409"/>
            <a:ext cx="1828800" cy="50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9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D931A2-B13D-8ED5-5287-5D92210F1580}"/>
            </a:ext>
          </a:extLst>
        </p:cNvPr>
        <p:cNvGrpSpPr/>
        <p:nvPr/>
      </p:nvGrpSpPr>
      <p:grpSpPr>
        <a:xfrm>
          <a:off x="0" y="0"/>
          <a:ext cx="0" cy="0"/>
          <a:chOff x="0" y="0"/>
          <a:chExt cx="0" cy="0"/>
        </a:xfrm>
      </p:grpSpPr>
      <p:pic>
        <p:nvPicPr>
          <p:cNvPr id="7" name="Picture 6" descr="A brain and brain with light bulb&#10;&#10;AI-generated content may be incorrect.">
            <a:extLst>
              <a:ext uri="{FF2B5EF4-FFF2-40B4-BE49-F238E27FC236}">
                <a16:creationId xmlns:a16="http://schemas.microsoft.com/office/drawing/2014/main" id="{50AA9843-C06C-50A8-8787-749814D2F3B8}"/>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15315" r="-1" b="43622"/>
          <a:stretch>
            <a:fillRect/>
          </a:stretch>
        </p:blipFill>
        <p:spPr>
          <a:xfrm>
            <a:off x="-10028" y="-10465"/>
            <a:ext cx="12191980" cy="6857990"/>
          </a:xfrm>
          <a:prstGeom prst="rect">
            <a:avLst/>
          </a:prstGeom>
        </p:spPr>
      </p:pic>
      <p:sp>
        <p:nvSpPr>
          <p:cNvPr id="10" name="TextBox 9">
            <a:extLst>
              <a:ext uri="{FF2B5EF4-FFF2-40B4-BE49-F238E27FC236}">
                <a16:creationId xmlns:a16="http://schemas.microsoft.com/office/drawing/2014/main" id="{05D05B9C-244A-3911-0C14-DBFEBA9914D1}"/>
              </a:ext>
            </a:extLst>
          </p:cNvPr>
          <p:cNvSpPr txBox="1"/>
          <p:nvPr/>
        </p:nvSpPr>
        <p:spPr>
          <a:xfrm>
            <a:off x="5348678" y="872388"/>
            <a:ext cx="680313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dirty="0">
                <a:ln w="22225">
                  <a:solidFill>
                    <a:schemeClr val="tx1"/>
                  </a:solidFill>
                  <a:miter lim="800000"/>
                </a:ln>
                <a:noFill/>
                <a:effectLst/>
                <a:latin typeface="+mj-lt"/>
                <a:ea typeface="+mj-ea"/>
                <a:cs typeface="+mj-cs"/>
              </a:rPr>
              <a:t>Thank you! </a:t>
            </a:r>
            <a:endParaRPr lang="en-US" sz="11500" b="1" dirty="0">
              <a:ln w="22225">
                <a:solidFill>
                  <a:schemeClr val="tx1"/>
                </a:solidFill>
                <a:miter lim="800000"/>
              </a:ln>
              <a:noFill/>
              <a:effectLst/>
              <a:latin typeface="+mj-lt"/>
              <a:ea typeface="+mj-ea"/>
              <a:cs typeface="+mj-cs"/>
            </a:endParaRPr>
          </a:p>
          <a:p>
            <a:pPr>
              <a:lnSpc>
                <a:spcPct val="90000"/>
              </a:lnSpc>
              <a:spcBef>
                <a:spcPct val="0"/>
              </a:spcBef>
              <a:spcAft>
                <a:spcPts val="600"/>
              </a:spcAft>
            </a:pPr>
            <a:endParaRPr lang="en-US" sz="11500" dirty="0">
              <a:ln w="22225">
                <a:solidFill>
                  <a:schemeClr val="tx1"/>
                </a:solidFill>
                <a:miter lim="800000"/>
              </a:ln>
              <a:noFill/>
              <a:latin typeface="+mj-lt"/>
              <a:ea typeface="+mj-ea"/>
              <a:cs typeface="+mj-cs"/>
            </a:endParaRPr>
          </a:p>
        </p:txBody>
      </p:sp>
      <p:pic>
        <p:nvPicPr>
          <p:cNvPr id="11" name="Picture 10" descr="A poster with text and images&#10;&#10;AI-generated content may be incorrect.">
            <a:extLst>
              <a:ext uri="{FF2B5EF4-FFF2-40B4-BE49-F238E27FC236}">
                <a16:creationId xmlns:a16="http://schemas.microsoft.com/office/drawing/2014/main" id="{0BA70253-4489-35F1-FC53-6DBBB4485E12}"/>
              </a:ext>
            </a:extLst>
          </p:cNvPr>
          <p:cNvPicPr>
            <a:picLocks noChangeAspect="1"/>
          </p:cNvPicPr>
          <p:nvPr/>
        </p:nvPicPr>
        <p:blipFill>
          <a:blip r:embed="rId4">
            <a:extLst>
              <a:ext uri="{28A0092B-C50C-407E-A947-70E740481C1C}">
                <a14:useLocalDpi xmlns:a14="http://schemas.microsoft.com/office/drawing/2010/main" val="0"/>
              </a:ext>
            </a:extLst>
          </a:blip>
          <a:srcRect r="54369" b="14301"/>
          <a:stretch>
            <a:fillRect/>
          </a:stretch>
        </p:blipFill>
        <p:spPr>
          <a:xfrm>
            <a:off x="820961" y="391883"/>
            <a:ext cx="4454099" cy="4705395"/>
          </a:xfrm>
          <a:prstGeom prst="rect">
            <a:avLst/>
          </a:prstGeom>
        </p:spPr>
      </p:pic>
      <p:sp>
        <p:nvSpPr>
          <p:cNvPr id="12" name="TextBox 11">
            <a:extLst>
              <a:ext uri="{FF2B5EF4-FFF2-40B4-BE49-F238E27FC236}">
                <a16:creationId xmlns:a16="http://schemas.microsoft.com/office/drawing/2014/main" id="{4A661FEC-D8DB-AF89-B0C0-E68E0BAFFBC3}"/>
              </a:ext>
            </a:extLst>
          </p:cNvPr>
          <p:cNvSpPr txBox="1"/>
          <p:nvPr/>
        </p:nvSpPr>
        <p:spPr>
          <a:xfrm>
            <a:off x="919842" y="111468"/>
            <a:ext cx="4256336" cy="307777"/>
          </a:xfrm>
          <a:prstGeom prst="rect">
            <a:avLst/>
          </a:prstGeom>
          <a:noFill/>
        </p:spPr>
        <p:txBody>
          <a:bodyPr wrap="square">
            <a:spAutoFit/>
          </a:bodyPr>
          <a:lstStyle/>
          <a:p>
            <a:r>
              <a:rPr lang="en-US" sz="1400" i="1" dirty="0"/>
              <a:t>“Weather Your Mind” Illustration by Hiya Patel</a:t>
            </a:r>
          </a:p>
        </p:txBody>
      </p:sp>
      <p:pic>
        <p:nvPicPr>
          <p:cNvPr id="2" name="Picture 2" descr="New Jersey City University">
            <a:extLst>
              <a:ext uri="{FF2B5EF4-FFF2-40B4-BE49-F238E27FC236}">
                <a16:creationId xmlns:a16="http://schemas.microsoft.com/office/drawing/2014/main" id="{47D056BF-EB27-72CE-E023-63CA881CC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205" y="309230"/>
            <a:ext cx="3963465" cy="1084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3C70DE-EFA7-EBDC-77C7-05FCAEA7472A}"/>
              </a:ext>
            </a:extLst>
          </p:cNvPr>
          <p:cNvSpPr txBox="1"/>
          <p:nvPr/>
        </p:nvSpPr>
        <p:spPr>
          <a:xfrm>
            <a:off x="947539" y="6478187"/>
            <a:ext cx="10598355" cy="461665"/>
          </a:xfrm>
          <a:prstGeom prst="rect">
            <a:avLst/>
          </a:prstGeom>
          <a:noFill/>
        </p:spPr>
        <p:txBody>
          <a:bodyPr wrap="square">
            <a:spAutoFit/>
          </a:bodyPr>
          <a:lstStyle/>
          <a:p>
            <a:pPr algn="ctr"/>
            <a:r>
              <a:rPr lang="en-US" sz="2400" i="0" dirty="0">
                <a:solidFill>
                  <a:schemeClr val="accent2">
                    <a:lumMod val="60000"/>
                    <a:lumOff val="40000"/>
                  </a:schemeClr>
                </a:solidFill>
                <a:effectLst/>
                <a:latin typeface="Aparajita" panose="020B0502040204020203" pitchFamily="18" charset="0"/>
                <a:cs typeface="Aparajita" panose="020B0502040204020203" pitchFamily="18" charset="0"/>
              </a:rPr>
              <a:t>Pedagogy Planning Committee: Peri Yuksel (chair)</a:t>
            </a:r>
            <a:r>
              <a:rPr lang="en-US" sz="2400" dirty="0">
                <a:solidFill>
                  <a:schemeClr val="accent2">
                    <a:lumMod val="60000"/>
                    <a:lumOff val="40000"/>
                  </a:schemeClr>
                </a:solidFill>
                <a:latin typeface="Aparajita" panose="020B0502040204020203" pitchFamily="18" charset="0"/>
                <a:cs typeface="Aparajita" panose="020B0502040204020203" pitchFamily="18" charset="0"/>
              </a:rPr>
              <a:t>, Nic Zapparrata, Hilda Merchan, Mia Pepe </a:t>
            </a:r>
          </a:p>
        </p:txBody>
      </p:sp>
    </p:spTree>
    <p:extLst>
      <p:ext uri="{BB962C8B-B14F-4D97-AF65-F5344CB8AC3E}">
        <p14:creationId xmlns:p14="http://schemas.microsoft.com/office/powerpoint/2010/main" val="11646325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A8A757649A3B49B1F649F43C2A357E" ma:contentTypeVersion="17" ma:contentTypeDescription="Create a new document." ma:contentTypeScope="" ma:versionID="7b3353e7cbb535e491c2453fec4ee738">
  <xsd:schema xmlns:xsd="http://www.w3.org/2001/XMLSchema" xmlns:xs="http://www.w3.org/2001/XMLSchema" xmlns:p="http://schemas.microsoft.com/office/2006/metadata/properties" xmlns:ns3="5c63e21b-f219-46b9-b65c-a798a4b3c3a4" xmlns:ns4="96c5e0a8-75d7-4b88-8d35-fef0764788a9" targetNamespace="http://schemas.microsoft.com/office/2006/metadata/properties" ma:root="true" ma:fieldsID="77dda1fb7a5e53fe0b1f73bdf9cd3f87" ns3:_="" ns4:_="">
    <xsd:import namespace="5c63e21b-f219-46b9-b65c-a798a4b3c3a4"/>
    <xsd:import namespace="96c5e0a8-75d7-4b88-8d35-fef0764788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3e21b-f219-46b9-b65c-a798a4b3c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c5e0a8-75d7-4b88-8d35-fef0764788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c63e21b-f219-46b9-b65c-a798a4b3c3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CE13CE-9988-48BD-A1E8-90E790AED4EA}">
  <ds:schemaRefs>
    <ds:schemaRef ds:uri="5c63e21b-f219-46b9-b65c-a798a4b3c3a4"/>
    <ds:schemaRef ds:uri="96c5e0a8-75d7-4b88-8d35-fef0764788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CBB15F-059C-4A0A-8802-B1B64F4A18DF}">
  <ds:schemaRefs>
    <ds:schemaRef ds:uri="http://schemas.microsoft.com/office/2006/documentManagement/types"/>
    <ds:schemaRef ds:uri="http://schemas.microsoft.com/office/2006/metadata/properties"/>
    <ds:schemaRef ds:uri="http://purl.org/dc/elements/1.1/"/>
    <ds:schemaRef ds:uri="http://purl.org/dc/terms/"/>
    <ds:schemaRef ds:uri="5c63e21b-f219-46b9-b65c-a798a4b3c3a4"/>
    <ds:schemaRef ds:uri="http://purl.org/dc/dcmitype/"/>
    <ds:schemaRef ds:uri="96c5e0a8-75d7-4b88-8d35-fef0764788a9"/>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7588BE-037A-4D7E-BEA0-232710E68A39}">
  <ds:schemaRefs>
    <ds:schemaRef ds:uri="http://schemas.microsoft.com/sharepoint/v3/contenttype/forms"/>
  </ds:schemaRefs>
</ds:datastoreItem>
</file>

<file path=docMetadata/LabelInfo.xml><?xml version="1.0" encoding="utf-8"?>
<clbl:labelList xmlns:clbl="http://schemas.microsoft.com/office/2020/mipLabelMetadata">
  <clbl:label id="{ab9174ad-cf7c-4f34-a93f-791889e764f0}" enabled="0" method="" siteId="{ab9174ad-cf7c-4f34-a93f-791889e764f0}" removed="1"/>
</clbl:labelList>
</file>

<file path=docProps/app.xml><?xml version="1.0" encoding="utf-8"?>
<Properties xmlns="http://schemas.openxmlformats.org/officeDocument/2006/extended-properties" xmlns:vt="http://schemas.openxmlformats.org/officeDocument/2006/docPropsVTypes">
  <TotalTime>1631</TotalTime>
  <Words>1071</Words>
  <Application>Microsoft Office PowerPoint</Application>
  <PresentationFormat>Widescreen</PresentationFormat>
  <Paragraphs>67</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9th Annual NJCU Pedagogy Day</vt:lpstr>
      <vt:lpstr>PowerPoint Presentation</vt:lpstr>
      <vt:lpstr>Welcome to the 9th NJCU Pedagogy Day  Peri Yuksel, chair &amp; organizer</vt:lpstr>
      <vt:lpstr>11:20am Tribute Address  “Standing on the Shoulders of a Giant: Celebrating Dr. Jim Lennon’s Legacy”</vt:lpstr>
      <vt:lpstr>12.00 pm Panel “Leveraging Artificial Intelligence (AI) in Teaching and Learning for Positive Brain Development”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Peri Yuksel</dc:creator>
  <cp:lastModifiedBy>Peri Yuksel</cp:lastModifiedBy>
  <cp:revision>32</cp:revision>
  <dcterms:created xsi:type="dcterms:W3CDTF">2025-10-01T13:22:29Z</dcterms:created>
  <dcterms:modified xsi:type="dcterms:W3CDTF">2026-03-11T17:05:27Z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0x01010082A8A757649A3B49B1F649F43C2A357E</vt:lpwstr>
  </property>
</Properties>
</file>