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7" r:id="rId2"/>
    <p:sldId id="258" r:id="rId3"/>
    <p:sldId id="315" r:id="rId4"/>
    <p:sldId id="316" r:id="rId5"/>
    <p:sldId id="317" r:id="rId6"/>
    <p:sldId id="312" r:id="rId7"/>
    <p:sldId id="311" r:id="rId8"/>
    <p:sldId id="284" r:id="rId9"/>
    <p:sldId id="305" r:id="rId10"/>
    <p:sldId id="306" r:id="rId11"/>
    <p:sldId id="307" r:id="rId12"/>
    <p:sldId id="287" r:id="rId13"/>
    <p:sldId id="314" r:id="rId14"/>
    <p:sldId id="270" r:id="rId15"/>
    <p:sldId id="271" r:id="rId16"/>
    <p:sldId id="274" r:id="rId17"/>
    <p:sldId id="289" r:id="rId18"/>
    <p:sldId id="291" r:id="rId19"/>
    <p:sldId id="292" r:id="rId20"/>
    <p:sldId id="278" r:id="rId21"/>
    <p:sldId id="288" r:id="rId22"/>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213" autoAdjust="0"/>
  </p:normalViewPr>
  <p:slideViewPr>
    <p:cSldViewPr>
      <p:cViewPr varScale="1">
        <p:scale>
          <a:sx n="108" d="100"/>
          <a:sy n="108" d="100"/>
        </p:scale>
        <p:origin x="1704"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DDB211-937B-4783-BACD-EB0ABB076DD1}"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US"/>
        </a:p>
      </dgm:t>
    </dgm:pt>
    <dgm:pt modelId="{A4FDBA8C-1663-43A4-B942-45C41DFC2C2B}">
      <dgm:prSet phldrT="[Text]"/>
      <dgm:spPr/>
      <dgm:t>
        <a:bodyPr/>
        <a:lstStyle/>
        <a:p>
          <a:r>
            <a:rPr lang="en-US" dirty="0"/>
            <a:t>Friday, September 10</a:t>
          </a:r>
          <a:r>
            <a:rPr lang="en-US" baseline="30000" dirty="0"/>
            <a:t>th</a:t>
          </a:r>
          <a:r>
            <a:rPr lang="en-US" dirty="0"/>
            <a:t> </a:t>
          </a:r>
          <a:endParaRPr lang="en-US" b="1" dirty="0"/>
        </a:p>
      </dgm:t>
    </dgm:pt>
    <dgm:pt modelId="{F66EDD42-2A3B-4948-90E6-CD8767157CEC}" type="parTrans" cxnId="{087A100D-BE1E-494B-83E7-0DB160CDE4CF}">
      <dgm:prSet/>
      <dgm:spPr/>
      <dgm:t>
        <a:bodyPr/>
        <a:lstStyle/>
        <a:p>
          <a:endParaRPr lang="en-US"/>
        </a:p>
      </dgm:t>
    </dgm:pt>
    <dgm:pt modelId="{CCEA7CAA-30C8-418C-86E7-5B6C142052FF}" type="sibTrans" cxnId="{087A100D-BE1E-494B-83E7-0DB160CDE4CF}">
      <dgm:prSet/>
      <dgm:spPr/>
      <dgm:t>
        <a:bodyPr/>
        <a:lstStyle/>
        <a:p>
          <a:endParaRPr lang="en-US"/>
        </a:p>
      </dgm:t>
    </dgm:pt>
    <dgm:pt modelId="{2D6F72C9-B3EA-48E8-B142-C4765316AB57}">
      <dgm:prSet phldrT="[Text]"/>
      <dgm:spPr/>
      <dgm:t>
        <a:bodyPr/>
        <a:lstStyle/>
        <a:p>
          <a:r>
            <a:rPr lang="en-US" dirty="0"/>
            <a:t>Friday October 1st</a:t>
          </a:r>
          <a:endParaRPr lang="en-US" b="1" dirty="0"/>
        </a:p>
      </dgm:t>
    </dgm:pt>
    <dgm:pt modelId="{39E56307-5CB6-4D91-9A9A-FB26C0E0E6E5}" type="parTrans" cxnId="{EEC9FC9E-9797-4E43-B3A3-A3067EC63D60}">
      <dgm:prSet/>
      <dgm:spPr/>
      <dgm:t>
        <a:bodyPr/>
        <a:lstStyle/>
        <a:p>
          <a:endParaRPr lang="en-US"/>
        </a:p>
      </dgm:t>
    </dgm:pt>
    <dgm:pt modelId="{33C33316-B329-41E6-AFFE-F1E721E96C94}" type="sibTrans" cxnId="{EEC9FC9E-9797-4E43-B3A3-A3067EC63D60}">
      <dgm:prSet/>
      <dgm:spPr/>
      <dgm:t>
        <a:bodyPr/>
        <a:lstStyle/>
        <a:p>
          <a:endParaRPr lang="en-US"/>
        </a:p>
      </dgm:t>
    </dgm:pt>
    <dgm:pt modelId="{95073E46-A54E-4034-BB6C-41332756449B}">
      <dgm:prSet phldrT="[Text]"/>
      <dgm:spPr/>
      <dgm:t>
        <a:bodyPr/>
        <a:lstStyle/>
        <a:p>
          <a:r>
            <a:rPr lang="en-US" dirty="0"/>
            <a:t>Friday October 29</a:t>
          </a:r>
          <a:r>
            <a:rPr lang="en-US" baseline="30000" dirty="0"/>
            <a:t>th</a:t>
          </a:r>
          <a:r>
            <a:rPr lang="en-US" dirty="0"/>
            <a:t>  </a:t>
          </a:r>
          <a:endParaRPr lang="en-US" b="1" dirty="0"/>
        </a:p>
      </dgm:t>
    </dgm:pt>
    <dgm:pt modelId="{49CC4242-B817-4E55-98D9-FCFE32CE6492}" type="parTrans" cxnId="{B5342F6F-E108-4506-B3B5-AB36F96C2DBF}">
      <dgm:prSet/>
      <dgm:spPr/>
      <dgm:t>
        <a:bodyPr/>
        <a:lstStyle/>
        <a:p>
          <a:endParaRPr lang="en-US"/>
        </a:p>
      </dgm:t>
    </dgm:pt>
    <dgm:pt modelId="{B471F5F3-AF15-4E18-A73D-58FBB6090C62}" type="sibTrans" cxnId="{B5342F6F-E108-4506-B3B5-AB36F96C2DBF}">
      <dgm:prSet/>
      <dgm:spPr/>
      <dgm:t>
        <a:bodyPr/>
        <a:lstStyle/>
        <a:p>
          <a:endParaRPr lang="en-US"/>
        </a:p>
      </dgm:t>
    </dgm:pt>
    <dgm:pt modelId="{F583E185-F1E2-452B-B43D-8E7729C299AC}">
      <dgm:prSet phldrT="[Text]"/>
      <dgm:spPr/>
      <dgm:t>
        <a:bodyPr/>
        <a:lstStyle/>
        <a:p>
          <a:r>
            <a:rPr lang="en-US" dirty="0"/>
            <a:t>Friday November 19</a:t>
          </a:r>
          <a:r>
            <a:rPr lang="en-US" baseline="30000" dirty="0"/>
            <a:t>th</a:t>
          </a:r>
          <a:endParaRPr lang="en-US" b="1" dirty="0"/>
        </a:p>
      </dgm:t>
    </dgm:pt>
    <dgm:pt modelId="{DA9E6DD7-A591-43A9-9DE7-269E28976137}" type="parTrans" cxnId="{1E8A22C5-D1FC-4A9B-85F0-031190DD626F}">
      <dgm:prSet/>
      <dgm:spPr/>
      <dgm:t>
        <a:bodyPr/>
        <a:lstStyle/>
        <a:p>
          <a:endParaRPr lang="en-US"/>
        </a:p>
      </dgm:t>
    </dgm:pt>
    <dgm:pt modelId="{E065D5FE-5367-48F5-BEB8-03DDEAB410F3}" type="sibTrans" cxnId="{1E8A22C5-D1FC-4A9B-85F0-031190DD626F}">
      <dgm:prSet/>
      <dgm:spPr/>
      <dgm:t>
        <a:bodyPr/>
        <a:lstStyle/>
        <a:p>
          <a:endParaRPr lang="en-US"/>
        </a:p>
      </dgm:t>
    </dgm:pt>
    <dgm:pt modelId="{92A19FE1-B919-4C93-864B-958F4805FCFD}" type="pres">
      <dgm:prSet presAssocID="{09DDB211-937B-4783-BACD-EB0ABB076DD1}" presName="matrix" presStyleCnt="0">
        <dgm:presLayoutVars>
          <dgm:chMax val="1"/>
          <dgm:dir/>
          <dgm:resizeHandles val="exact"/>
        </dgm:presLayoutVars>
      </dgm:prSet>
      <dgm:spPr/>
    </dgm:pt>
    <dgm:pt modelId="{B501EC15-A714-46C4-AB55-370050214F88}" type="pres">
      <dgm:prSet presAssocID="{09DDB211-937B-4783-BACD-EB0ABB076DD1}" presName="diamond" presStyleLbl="bgShp" presStyleIdx="0" presStyleCnt="1"/>
      <dgm:spPr/>
    </dgm:pt>
    <dgm:pt modelId="{D4A5D6B2-87BB-4029-8CD3-25A89D6E19C2}" type="pres">
      <dgm:prSet presAssocID="{09DDB211-937B-4783-BACD-EB0ABB076DD1}" presName="quad1" presStyleLbl="node1" presStyleIdx="0" presStyleCnt="4">
        <dgm:presLayoutVars>
          <dgm:chMax val="0"/>
          <dgm:chPref val="0"/>
          <dgm:bulletEnabled val="1"/>
        </dgm:presLayoutVars>
      </dgm:prSet>
      <dgm:spPr/>
    </dgm:pt>
    <dgm:pt modelId="{25C1924D-F57E-4093-9D81-62AB723D0495}" type="pres">
      <dgm:prSet presAssocID="{09DDB211-937B-4783-BACD-EB0ABB076DD1}" presName="quad2" presStyleLbl="node1" presStyleIdx="1" presStyleCnt="4">
        <dgm:presLayoutVars>
          <dgm:chMax val="0"/>
          <dgm:chPref val="0"/>
          <dgm:bulletEnabled val="1"/>
        </dgm:presLayoutVars>
      </dgm:prSet>
      <dgm:spPr/>
    </dgm:pt>
    <dgm:pt modelId="{31692E3E-4124-4F42-8B48-AC4180C09AE6}" type="pres">
      <dgm:prSet presAssocID="{09DDB211-937B-4783-BACD-EB0ABB076DD1}" presName="quad3" presStyleLbl="node1" presStyleIdx="2" presStyleCnt="4">
        <dgm:presLayoutVars>
          <dgm:chMax val="0"/>
          <dgm:chPref val="0"/>
          <dgm:bulletEnabled val="1"/>
        </dgm:presLayoutVars>
      </dgm:prSet>
      <dgm:spPr/>
    </dgm:pt>
    <dgm:pt modelId="{3A25B14E-6542-46A5-A2B3-CB65DC28FC8C}" type="pres">
      <dgm:prSet presAssocID="{09DDB211-937B-4783-BACD-EB0ABB076DD1}" presName="quad4" presStyleLbl="node1" presStyleIdx="3" presStyleCnt="4">
        <dgm:presLayoutVars>
          <dgm:chMax val="0"/>
          <dgm:chPref val="0"/>
          <dgm:bulletEnabled val="1"/>
        </dgm:presLayoutVars>
      </dgm:prSet>
      <dgm:spPr/>
    </dgm:pt>
  </dgm:ptLst>
  <dgm:cxnLst>
    <dgm:cxn modelId="{087A100D-BE1E-494B-83E7-0DB160CDE4CF}" srcId="{09DDB211-937B-4783-BACD-EB0ABB076DD1}" destId="{A4FDBA8C-1663-43A4-B942-45C41DFC2C2B}" srcOrd="0" destOrd="0" parTransId="{F66EDD42-2A3B-4948-90E6-CD8767157CEC}" sibTransId="{CCEA7CAA-30C8-418C-86E7-5B6C142052FF}"/>
    <dgm:cxn modelId="{8E9BFD17-595D-4BEA-ACDF-17B14606F6EF}" type="presOf" srcId="{A4FDBA8C-1663-43A4-B942-45C41DFC2C2B}" destId="{D4A5D6B2-87BB-4029-8CD3-25A89D6E19C2}" srcOrd="0" destOrd="0" presId="urn:microsoft.com/office/officeart/2005/8/layout/matrix3"/>
    <dgm:cxn modelId="{EB9D2943-E34A-40CC-AAC6-B40C224DE7A7}" type="presOf" srcId="{2D6F72C9-B3EA-48E8-B142-C4765316AB57}" destId="{25C1924D-F57E-4093-9D81-62AB723D0495}" srcOrd="0" destOrd="0" presId="urn:microsoft.com/office/officeart/2005/8/layout/matrix3"/>
    <dgm:cxn modelId="{7D657145-F076-4CEE-B1A2-978589B09BCA}" type="presOf" srcId="{95073E46-A54E-4034-BB6C-41332756449B}" destId="{31692E3E-4124-4F42-8B48-AC4180C09AE6}" srcOrd="0" destOrd="0" presId="urn:microsoft.com/office/officeart/2005/8/layout/matrix3"/>
    <dgm:cxn modelId="{B5342F6F-E108-4506-B3B5-AB36F96C2DBF}" srcId="{09DDB211-937B-4783-BACD-EB0ABB076DD1}" destId="{95073E46-A54E-4034-BB6C-41332756449B}" srcOrd="2" destOrd="0" parTransId="{49CC4242-B817-4E55-98D9-FCFE32CE6492}" sibTransId="{B471F5F3-AF15-4E18-A73D-58FBB6090C62}"/>
    <dgm:cxn modelId="{9AB98B97-1A47-4B2F-8527-7D0BCED83670}" type="presOf" srcId="{F583E185-F1E2-452B-B43D-8E7729C299AC}" destId="{3A25B14E-6542-46A5-A2B3-CB65DC28FC8C}" srcOrd="0" destOrd="0" presId="urn:microsoft.com/office/officeart/2005/8/layout/matrix3"/>
    <dgm:cxn modelId="{EEC9FC9E-9797-4E43-B3A3-A3067EC63D60}" srcId="{09DDB211-937B-4783-BACD-EB0ABB076DD1}" destId="{2D6F72C9-B3EA-48E8-B142-C4765316AB57}" srcOrd="1" destOrd="0" parTransId="{39E56307-5CB6-4D91-9A9A-FB26C0E0E6E5}" sibTransId="{33C33316-B329-41E6-AFFE-F1E721E96C94}"/>
    <dgm:cxn modelId="{1E8A22C5-D1FC-4A9B-85F0-031190DD626F}" srcId="{09DDB211-937B-4783-BACD-EB0ABB076DD1}" destId="{F583E185-F1E2-452B-B43D-8E7729C299AC}" srcOrd="3" destOrd="0" parTransId="{DA9E6DD7-A591-43A9-9DE7-269E28976137}" sibTransId="{E065D5FE-5367-48F5-BEB8-03DDEAB410F3}"/>
    <dgm:cxn modelId="{C869F9E6-E2AC-4D90-9FBC-69103600F17B}" type="presOf" srcId="{09DDB211-937B-4783-BACD-EB0ABB076DD1}" destId="{92A19FE1-B919-4C93-864B-958F4805FCFD}" srcOrd="0" destOrd="0" presId="urn:microsoft.com/office/officeart/2005/8/layout/matrix3"/>
    <dgm:cxn modelId="{6E5629B6-E49A-45C5-B54C-8AEF78F03AE7}" type="presParOf" srcId="{92A19FE1-B919-4C93-864B-958F4805FCFD}" destId="{B501EC15-A714-46C4-AB55-370050214F88}" srcOrd="0" destOrd="0" presId="urn:microsoft.com/office/officeart/2005/8/layout/matrix3"/>
    <dgm:cxn modelId="{AF03A68C-5F34-4E3B-B641-DF8E807B6513}" type="presParOf" srcId="{92A19FE1-B919-4C93-864B-958F4805FCFD}" destId="{D4A5D6B2-87BB-4029-8CD3-25A89D6E19C2}" srcOrd="1" destOrd="0" presId="urn:microsoft.com/office/officeart/2005/8/layout/matrix3"/>
    <dgm:cxn modelId="{E3F34245-EC0C-49F6-BAF9-6DA2A226B852}" type="presParOf" srcId="{92A19FE1-B919-4C93-864B-958F4805FCFD}" destId="{25C1924D-F57E-4093-9D81-62AB723D0495}" srcOrd="2" destOrd="0" presId="urn:microsoft.com/office/officeart/2005/8/layout/matrix3"/>
    <dgm:cxn modelId="{D4FEB209-0DD8-4701-9706-C75B230A82B9}" type="presParOf" srcId="{92A19FE1-B919-4C93-864B-958F4805FCFD}" destId="{31692E3E-4124-4F42-8B48-AC4180C09AE6}" srcOrd="3" destOrd="0" presId="urn:microsoft.com/office/officeart/2005/8/layout/matrix3"/>
    <dgm:cxn modelId="{E3E421E8-4771-4FB9-B996-CF8B53EA3046}" type="presParOf" srcId="{92A19FE1-B919-4C93-864B-958F4805FCFD}" destId="{3A25B14E-6542-46A5-A2B3-CB65DC28FC8C}" srcOrd="4" destOrd="0" presId="urn:microsoft.com/office/officeart/2005/8/layout/matrix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77DAE92-E478-4FCE-B792-D5115F7A8CB9}"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923C1E3E-CC21-4E01-8094-FCCBA3C13A05}">
      <dgm:prSet phldrT="[Text]" custT="1"/>
      <dgm:spPr>
        <a:solidFill>
          <a:srgbClr val="FFFF00"/>
        </a:solidFill>
      </dgm:spPr>
      <dgm:t>
        <a:bodyPr/>
        <a:lstStyle/>
        <a:p>
          <a:r>
            <a:rPr lang="en-US" sz="2800" b="1" dirty="0">
              <a:latin typeface="Castellar" pitchFamily="18" charset="0"/>
            </a:rPr>
            <a:t>EXCELLENCE</a:t>
          </a:r>
        </a:p>
      </dgm:t>
    </dgm:pt>
    <dgm:pt modelId="{0EA0613B-21F3-40FA-8FE2-B1C180463CB2}" type="parTrans" cxnId="{11D92B03-D15F-46DA-9770-936CD92BF87F}">
      <dgm:prSet/>
      <dgm:spPr/>
      <dgm:t>
        <a:bodyPr/>
        <a:lstStyle/>
        <a:p>
          <a:endParaRPr lang="en-US"/>
        </a:p>
      </dgm:t>
    </dgm:pt>
    <dgm:pt modelId="{5F3ABFD6-A8BF-4F68-87FB-26617ED2B881}" type="sibTrans" cxnId="{11D92B03-D15F-46DA-9770-936CD92BF87F}">
      <dgm:prSet/>
      <dgm:spPr/>
      <dgm:t>
        <a:bodyPr/>
        <a:lstStyle/>
        <a:p>
          <a:endParaRPr lang="en-US"/>
        </a:p>
      </dgm:t>
    </dgm:pt>
    <dgm:pt modelId="{8FF79A2B-9FD7-4971-BAB2-45F76F0363AB}">
      <dgm:prSet phldrT="[Text]" custT="1"/>
      <dgm:spPr>
        <a:solidFill>
          <a:srgbClr val="92D050"/>
        </a:solidFill>
      </dgm:spPr>
      <dgm:t>
        <a:bodyPr/>
        <a:lstStyle/>
        <a:p>
          <a:pPr algn="ctr"/>
          <a:r>
            <a:rPr lang="en-US" sz="3400" dirty="0">
              <a:solidFill>
                <a:schemeClr val="bg1"/>
              </a:solidFill>
              <a:latin typeface="Castellar" pitchFamily="18" charset="0"/>
            </a:rPr>
            <a:t>PERFORMANCE</a:t>
          </a:r>
        </a:p>
      </dgm:t>
    </dgm:pt>
    <dgm:pt modelId="{73A0F8BA-59FB-46B2-BAC7-83C9742453AF}" type="parTrans" cxnId="{E5659FE6-9561-4315-A54A-C5C26D727A03}">
      <dgm:prSet/>
      <dgm:spPr/>
      <dgm:t>
        <a:bodyPr/>
        <a:lstStyle/>
        <a:p>
          <a:endParaRPr lang="en-US"/>
        </a:p>
      </dgm:t>
    </dgm:pt>
    <dgm:pt modelId="{3A03075B-57BC-455F-9164-2DBF95B8AFEC}" type="sibTrans" cxnId="{E5659FE6-9561-4315-A54A-C5C26D727A03}">
      <dgm:prSet/>
      <dgm:spPr/>
      <dgm:t>
        <a:bodyPr/>
        <a:lstStyle/>
        <a:p>
          <a:endParaRPr lang="en-US"/>
        </a:p>
      </dgm:t>
    </dgm:pt>
    <dgm:pt modelId="{F1DD75C1-FC0E-46A5-ACA1-0ACABC210BAE}">
      <dgm:prSet phldrT="[Text]" custT="1"/>
      <dgm:spPr>
        <a:solidFill>
          <a:srgbClr val="92D050"/>
        </a:solidFill>
      </dgm:spPr>
      <dgm:t>
        <a:bodyPr/>
        <a:lstStyle/>
        <a:p>
          <a:r>
            <a:rPr lang="en-US" sz="3400" dirty="0">
              <a:solidFill>
                <a:schemeClr val="bg1"/>
              </a:solidFill>
              <a:latin typeface="Castellar" pitchFamily="18" charset="0"/>
            </a:rPr>
            <a:t>DEMEANOR</a:t>
          </a:r>
        </a:p>
      </dgm:t>
    </dgm:pt>
    <dgm:pt modelId="{519E84DC-B621-4FF3-B8C1-5B8FAAB9F78E}" type="parTrans" cxnId="{8B1F7663-86AE-4860-AD1B-9B16AC3EFC3A}">
      <dgm:prSet/>
      <dgm:spPr/>
      <dgm:t>
        <a:bodyPr/>
        <a:lstStyle/>
        <a:p>
          <a:endParaRPr lang="en-US"/>
        </a:p>
      </dgm:t>
    </dgm:pt>
    <dgm:pt modelId="{70E15815-FDF2-4E1B-AB5A-775A19B5ED6C}" type="sibTrans" cxnId="{8B1F7663-86AE-4860-AD1B-9B16AC3EFC3A}">
      <dgm:prSet/>
      <dgm:spPr/>
      <dgm:t>
        <a:bodyPr/>
        <a:lstStyle/>
        <a:p>
          <a:endParaRPr lang="en-US"/>
        </a:p>
      </dgm:t>
    </dgm:pt>
    <dgm:pt modelId="{2A226A2C-65DD-4D03-BFD0-A2626CC244E0}">
      <dgm:prSet phldrT="[Text]" custT="1"/>
      <dgm:spPr>
        <a:solidFill>
          <a:srgbClr val="92D050"/>
        </a:solidFill>
      </dgm:spPr>
      <dgm:t>
        <a:bodyPr/>
        <a:lstStyle/>
        <a:p>
          <a:r>
            <a:rPr lang="en-US" sz="3400" dirty="0">
              <a:solidFill>
                <a:schemeClr val="bg1"/>
              </a:solidFill>
              <a:latin typeface="Castellar" pitchFamily="18" charset="0"/>
            </a:rPr>
            <a:t>ATTIRE</a:t>
          </a:r>
        </a:p>
      </dgm:t>
    </dgm:pt>
    <dgm:pt modelId="{26E91C7A-1E7E-4B19-A3B5-909011841F50}" type="parTrans" cxnId="{64E58C2F-B27E-4EDC-B895-8CEE57C7DCD3}">
      <dgm:prSet/>
      <dgm:spPr/>
      <dgm:t>
        <a:bodyPr/>
        <a:lstStyle/>
        <a:p>
          <a:endParaRPr lang="en-US"/>
        </a:p>
      </dgm:t>
    </dgm:pt>
    <dgm:pt modelId="{581822BE-6B4C-4BE1-8C9F-89EF47B3D393}" type="sibTrans" cxnId="{64E58C2F-B27E-4EDC-B895-8CEE57C7DCD3}">
      <dgm:prSet/>
      <dgm:spPr/>
      <dgm:t>
        <a:bodyPr/>
        <a:lstStyle/>
        <a:p>
          <a:endParaRPr lang="en-US"/>
        </a:p>
      </dgm:t>
    </dgm:pt>
    <dgm:pt modelId="{49247767-8262-47F1-9956-1B756D604CB6}">
      <dgm:prSet phldrT="[Text]" custT="1"/>
      <dgm:spPr>
        <a:solidFill>
          <a:srgbClr val="92D050"/>
        </a:solidFill>
      </dgm:spPr>
      <dgm:t>
        <a:bodyPr/>
        <a:lstStyle/>
        <a:p>
          <a:r>
            <a:rPr lang="en-US" sz="3350" dirty="0">
              <a:solidFill>
                <a:schemeClr val="bg1"/>
              </a:solidFill>
              <a:latin typeface="Castellar" pitchFamily="18" charset="0"/>
            </a:rPr>
            <a:t>Relationships</a:t>
          </a:r>
          <a:r>
            <a:rPr lang="en-US" sz="3350" dirty="0">
              <a:latin typeface="Castellar" pitchFamily="18" charset="0"/>
            </a:rPr>
            <a:t> </a:t>
          </a:r>
        </a:p>
      </dgm:t>
    </dgm:pt>
    <dgm:pt modelId="{33CF3CF7-8413-4DFB-B425-F4D6CEE0D725}" type="parTrans" cxnId="{0295ABB1-5001-400E-B5D2-82BE1780B75C}">
      <dgm:prSet/>
      <dgm:spPr/>
      <dgm:t>
        <a:bodyPr/>
        <a:lstStyle/>
        <a:p>
          <a:endParaRPr lang="en-US"/>
        </a:p>
      </dgm:t>
    </dgm:pt>
    <dgm:pt modelId="{FCD25380-C318-4BB3-B871-D8A7AEAB47D6}" type="sibTrans" cxnId="{0295ABB1-5001-400E-B5D2-82BE1780B75C}">
      <dgm:prSet/>
      <dgm:spPr/>
      <dgm:t>
        <a:bodyPr/>
        <a:lstStyle/>
        <a:p>
          <a:endParaRPr lang="en-US"/>
        </a:p>
      </dgm:t>
    </dgm:pt>
    <dgm:pt modelId="{2657021E-F9D3-4CB3-8406-6365A51D2D03}" type="pres">
      <dgm:prSet presAssocID="{677DAE92-E478-4FCE-B792-D5115F7A8CB9}" presName="diagram" presStyleCnt="0">
        <dgm:presLayoutVars>
          <dgm:chMax val="1"/>
          <dgm:dir/>
          <dgm:animLvl val="ctr"/>
          <dgm:resizeHandles val="exact"/>
        </dgm:presLayoutVars>
      </dgm:prSet>
      <dgm:spPr/>
    </dgm:pt>
    <dgm:pt modelId="{7978A772-CF03-4002-88AC-EC0D0209E2FA}" type="pres">
      <dgm:prSet presAssocID="{677DAE92-E478-4FCE-B792-D5115F7A8CB9}" presName="matrix" presStyleCnt="0"/>
      <dgm:spPr/>
    </dgm:pt>
    <dgm:pt modelId="{AA4F5BED-1EAB-4FB0-BCD6-F7F627C65DBD}" type="pres">
      <dgm:prSet presAssocID="{677DAE92-E478-4FCE-B792-D5115F7A8CB9}" presName="tile1" presStyleLbl="node1" presStyleIdx="0" presStyleCnt="4" custLinFactNeighborX="0" custLinFactNeighborY="3677"/>
      <dgm:spPr/>
    </dgm:pt>
    <dgm:pt modelId="{FF7B9F37-E129-4903-BD6A-3195AE0F7A64}" type="pres">
      <dgm:prSet presAssocID="{677DAE92-E478-4FCE-B792-D5115F7A8CB9}" presName="tile1text" presStyleLbl="node1" presStyleIdx="0" presStyleCnt="4">
        <dgm:presLayoutVars>
          <dgm:chMax val="0"/>
          <dgm:chPref val="0"/>
          <dgm:bulletEnabled val="1"/>
        </dgm:presLayoutVars>
      </dgm:prSet>
      <dgm:spPr/>
    </dgm:pt>
    <dgm:pt modelId="{F6EC7E45-39F4-4D21-85E9-35A880B46F17}" type="pres">
      <dgm:prSet presAssocID="{677DAE92-E478-4FCE-B792-D5115F7A8CB9}" presName="tile2" presStyleLbl="node1" presStyleIdx="1" presStyleCnt="4"/>
      <dgm:spPr/>
    </dgm:pt>
    <dgm:pt modelId="{09FFFA14-991C-429F-BF7E-E16BA8DC9254}" type="pres">
      <dgm:prSet presAssocID="{677DAE92-E478-4FCE-B792-D5115F7A8CB9}" presName="tile2text" presStyleLbl="node1" presStyleIdx="1" presStyleCnt="4">
        <dgm:presLayoutVars>
          <dgm:chMax val="0"/>
          <dgm:chPref val="0"/>
          <dgm:bulletEnabled val="1"/>
        </dgm:presLayoutVars>
      </dgm:prSet>
      <dgm:spPr/>
    </dgm:pt>
    <dgm:pt modelId="{61EBA614-526A-40E9-8DB4-2A1AEB10E9FF}" type="pres">
      <dgm:prSet presAssocID="{677DAE92-E478-4FCE-B792-D5115F7A8CB9}" presName="tile3" presStyleLbl="node1" presStyleIdx="2" presStyleCnt="4" custLinFactNeighborY="-728"/>
      <dgm:spPr/>
    </dgm:pt>
    <dgm:pt modelId="{90F5AC78-C67C-4FD5-BE53-7A964C6CC519}" type="pres">
      <dgm:prSet presAssocID="{677DAE92-E478-4FCE-B792-D5115F7A8CB9}" presName="tile3text" presStyleLbl="node1" presStyleIdx="2" presStyleCnt="4">
        <dgm:presLayoutVars>
          <dgm:chMax val="0"/>
          <dgm:chPref val="0"/>
          <dgm:bulletEnabled val="1"/>
        </dgm:presLayoutVars>
      </dgm:prSet>
      <dgm:spPr/>
    </dgm:pt>
    <dgm:pt modelId="{33DEF20A-39E4-4038-B288-B53FAE36E354}" type="pres">
      <dgm:prSet presAssocID="{677DAE92-E478-4FCE-B792-D5115F7A8CB9}" presName="tile4" presStyleLbl="node1" presStyleIdx="3" presStyleCnt="4"/>
      <dgm:spPr/>
    </dgm:pt>
    <dgm:pt modelId="{5CEAFC75-6CD4-4972-B591-2AB581504D29}" type="pres">
      <dgm:prSet presAssocID="{677DAE92-E478-4FCE-B792-D5115F7A8CB9}" presName="tile4text" presStyleLbl="node1" presStyleIdx="3" presStyleCnt="4">
        <dgm:presLayoutVars>
          <dgm:chMax val="0"/>
          <dgm:chPref val="0"/>
          <dgm:bulletEnabled val="1"/>
        </dgm:presLayoutVars>
      </dgm:prSet>
      <dgm:spPr/>
    </dgm:pt>
    <dgm:pt modelId="{73AB2F7C-5EF4-4E66-A3D7-18749D487F4C}" type="pres">
      <dgm:prSet presAssocID="{677DAE92-E478-4FCE-B792-D5115F7A8CB9}" presName="centerTile" presStyleLbl="fgShp" presStyleIdx="0" presStyleCnt="1" custScaleX="111111" custScaleY="149981">
        <dgm:presLayoutVars>
          <dgm:chMax val="0"/>
          <dgm:chPref val="0"/>
        </dgm:presLayoutVars>
      </dgm:prSet>
      <dgm:spPr>
        <a:prstGeom prst="wave">
          <a:avLst/>
        </a:prstGeom>
      </dgm:spPr>
    </dgm:pt>
  </dgm:ptLst>
  <dgm:cxnLst>
    <dgm:cxn modelId="{11D92B03-D15F-46DA-9770-936CD92BF87F}" srcId="{677DAE92-E478-4FCE-B792-D5115F7A8CB9}" destId="{923C1E3E-CC21-4E01-8094-FCCBA3C13A05}" srcOrd="0" destOrd="0" parTransId="{0EA0613B-21F3-40FA-8FE2-B1C180463CB2}" sibTransId="{5F3ABFD6-A8BF-4F68-87FB-26617ED2B881}"/>
    <dgm:cxn modelId="{43C4C412-AA27-4E39-8638-8F4D2F8E11FB}" type="presOf" srcId="{F1DD75C1-FC0E-46A5-ACA1-0ACABC210BAE}" destId="{F6EC7E45-39F4-4D21-85E9-35A880B46F17}" srcOrd="0" destOrd="0" presId="urn:microsoft.com/office/officeart/2005/8/layout/matrix1"/>
    <dgm:cxn modelId="{64E58C2F-B27E-4EDC-B895-8CEE57C7DCD3}" srcId="{923C1E3E-CC21-4E01-8094-FCCBA3C13A05}" destId="{2A226A2C-65DD-4D03-BFD0-A2626CC244E0}" srcOrd="2" destOrd="0" parTransId="{26E91C7A-1E7E-4B19-A3B5-909011841F50}" sibTransId="{581822BE-6B4C-4BE1-8C9F-89EF47B3D393}"/>
    <dgm:cxn modelId="{03A9743A-E81E-45C0-9C1E-54B7A0666B13}" type="presOf" srcId="{49247767-8262-47F1-9956-1B756D604CB6}" destId="{33DEF20A-39E4-4038-B288-B53FAE36E354}" srcOrd="0" destOrd="0" presId="urn:microsoft.com/office/officeart/2005/8/layout/matrix1"/>
    <dgm:cxn modelId="{8B1F7663-86AE-4860-AD1B-9B16AC3EFC3A}" srcId="{923C1E3E-CC21-4E01-8094-FCCBA3C13A05}" destId="{F1DD75C1-FC0E-46A5-ACA1-0ACABC210BAE}" srcOrd="1" destOrd="0" parTransId="{519E84DC-B621-4FF3-B8C1-5B8FAAB9F78E}" sibTransId="{70E15815-FDF2-4E1B-AB5A-775A19B5ED6C}"/>
    <dgm:cxn modelId="{8E42E173-0DE1-4D9D-B58B-13CBFE4E2A5C}" type="presOf" srcId="{2A226A2C-65DD-4D03-BFD0-A2626CC244E0}" destId="{90F5AC78-C67C-4FD5-BE53-7A964C6CC519}" srcOrd="1" destOrd="0" presId="urn:microsoft.com/office/officeart/2005/8/layout/matrix1"/>
    <dgm:cxn modelId="{78ECFC59-E03B-498D-B8C4-C411633F2DB1}" type="presOf" srcId="{F1DD75C1-FC0E-46A5-ACA1-0ACABC210BAE}" destId="{09FFFA14-991C-429F-BF7E-E16BA8DC9254}" srcOrd="1" destOrd="0" presId="urn:microsoft.com/office/officeart/2005/8/layout/matrix1"/>
    <dgm:cxn modelId="{BA0E555A-647E-4496-8AA5-428A552E50AF}" type="presOf" srcId="{677DAE92-E478-4FCE-B792-D5115F7A8CB9}" destId="{2657021E-F9D3-4CB3-8406-6365A51D2D03}" srcOrd="0" destOrd="0" presId="urn:microsoft.com/office/officeart/2005/8/layout/matrix1"/>
    <dgm:cxn modelId="{0295ABB1-5001-400E-B5D2-82BE1780B75C}" srcId="{923C1E3E-CC21-4E01-8094-FCCBA3C13A05}" destId="{49247767-8262-47F1-9956-1B756D604CB6}" srcOrd="3" destOrd="0" parTransId="{33CF3CF7-8413-4DFB-B425-F4D6CEE0D725}" sibTransId="{FCD25380-C318-4BB3-B871-D8A7AEAB47D6}"/>
    <dgm:cxn modelId="{756115BF-ADEB-465E-9B87-6E15FED19B4C}" type="presOf" srcId="{8FF79A2B-9FD7-4971-BAB2-45F76F0363AB}" destId="{FF7B9F37-E129-4903-BD6A-3195AE0F7A64}" srcOrd="1" destOrd="0" presId="urn:microsoft.com/office/officeart/2005/8/layout/matrix1"/>
    <dgm:cxn modelId="{D5AE0DCB-1184-4F34-B2EF-B57883FB453A}" type="presOf" srcId="{2A226A2C-65DD-4D03-BFD0-A2626CC244E0}" destId="{61EBA614-526A-40E9-8DB4-2A1AEB10E9FF}" srcOrd="0" destOrd="0" presId="urn:microsoft.com/office/officeart/2005/8/layout/matrix1"/>
    <dgm:cxn modelId="{D6851DD4-EF03-4486-B8A5-522312601007}" type="presOf" srcId="{923C1E3E-CC21-4E01-8094-FCCBA3C13A05}" destId="{73AB2F7C-5EF4-4E66-A3D7-18749D487F4C}" srcOrd="0" destOrd="0" presId="urn:microsoft.com/office/officeart/2005/8/layout/matrix1"/>
    <dgm:cxn modelId="{E5659FE6-9561-4315-A54A-C5C26D727A03}" srcId="{923C1E3E-CC21-4E01-8094-FCCBA3C13A05}" destId="{8FF79A2B-9FD7-4971-BAB2-45F76F0363AB}" srcOrd="0" destOrd="0" parTransId="{73A0F8BA-59FB-46B2-BAC7-83C9742453AF}" sibTransId="{3A03075B-57BC-455F-9164-2DBF95B8AFEC}"/>
    <dgm:cxn modelId="{FEB0A1EE-69BC-4F95-B211-7BF38651BBB8}" type="presOf" srcId="{49247767-8262-47F1-9956-1B756D604CB6}" destId="{5CEAFC75-6CD4-4972-B591-2AB581504D29}" srcOrd="1" destOrd="0" presId="urn:microsoft.com/office/officeart/2005/8/layout/matrix1"/>
    <dgm:cxn modelId="{648122EF-1FDB-4C09-898D-AAFF002AF85C}" type="presOf" srcId="{8FF79A2B-9FD7-4971-BAB2-45F76F0363AB}" destId="{AA4F5BED-1EAB-4FB0-BCD6-F7F627C65DBD}" srcOrd="0" destOrd="0" presId="urn:microsoft.com/office/officeart/2005/8/layout/matrix1"/>
    <dgm:cxn modelId="{E1B89EB8-88D6-44BB-92A9-99E4874142E6}" type="presParOf" srcId="{2657021E-F9D3-4CB3-8406-6365A51D2D03}" destId="{7978A772-CF03-4002-88AC-EC0D0209E2FA}" srcOrd="0" destOrd="0" presId="urn:microsoft.com/office/officeart/2005/8/layout/matrix1"/>
    <dgm:cxn modelId="{5BBABF4F-5969-415B-8FCA-69D5E68D4BDA}" type="presParOf" srcId="{7978A772-CF03-4002-88AC-EC0D0209E2FA}" destId="{AA4F5BED-1EAB-4FB0-BCD6-F7F627C65DBD}" srcOrd="0" destOrd="0" presId="urn:microsoft.com/office/officeart/2005/8/layout/matrix1"/>
    <dgm:cxn modelId="{EB0BFFB5-40A0-4363-A006-1D87627C1C3B}" type="presParOf" srcId="{7978A772-CF03-4002-88AC-EC0D0209E2FA}" destId="{FF7B9F37-E129-4903-BD6A-3195AE0F7A64}" srcOrd="1" destOrd="0" presId="urn:microsoft.com/office/officeart/2005/8/layout/matrix1"/>
    <dgm:cxn modelId="{A29A499F-2A14-46E1-AE08-E681B975B73E}" type="presParOf" srcId="{7978A772-CF03-4002-88AC-EC0D0209E2FA}" destId="{F6EC7E45-39F4-4D21-85E9-35A880B46F17}" srcOrd="2" destOrd="0" presId="urn:microsoft.com/office/officeart/2005/8/layout/matrix1"/>
    <dgm:cxn modelId="{F46CC2FD-2875-4A94-93DC-B851058EC3F2}" type="presParOf" srcId="{7978A772-CF03-4002-88AC-EC0D0209E2FA}" destId="{09FFFA14-991C-429F-BF7E-E16BA8DC9254}" srcOrd="3" destOrd="0" presId="urn:microsoft.com/office/officeart/2005/8/layout/matrix1"/>
    <dgm:cxn modelId="{14D6C80B-FC1F-4E91-AC7A-7A39596F7637}" type="presParOf" srcId="{7978A772-CF03-4002-88AC-EC0D0209E2FA}" destId="{61EBA614-526A-40E9-8DB4-2A1AEB10E9FF}" srcOrd="4" destOrd="0" presId="urn:microsoft.com/office/officeart/2005/8/layout/matrix1"/>
    <dgm:cxn modelId="{C1E2D8F6-AA01-4869-BE23-8B266D011005}" type="presParOf" srcId="{7978A772-CF03-4002-88AC-EC0D0209E2FA}" destId="{90F5AC78-C67C-4FD5-BE53-7A964C6CC519}" srcOrd="5" destOrd="0" presId="urn:microsoft.com/office/officeart/2005/8/layout/matrix1"/>
    <dgm:cxn modelId="{0C1EFC2A-7E66-4256-8849-59546AF5BA25}" type="presParOf" srcId="{7978A772-CF03-4002-88AC-EC0D0209E2FA}" destId="{33DEF20A-39E4-4038-B288-B53FAE36E354}" srcOrd="6" destOrd="0" presId="urn:microsoft.com/office/officeart/2005/8/layout/matrix1"/>
    <dgm:cxn modelId="{95650E5F-6ACD-411B-A417-7127987246E2}" type="presParOf" srcId="{7978A772-CF03-4002-88AC-EC0D0209E2FA}" destId="{5CEAFC75-6CD4-4972-B591-2AB581504D29}" srcOrd="7" destOrd="0" presId="urn:microsoft.com/office/officeart/2005/8/layout/matrix1"/>
    <dgm:cxn modelId="{4EB031D0-A1D1-4ECF-B733-5F1175AE1AA3}" type="presParOf" srcId="{2657021E-F9D3-4CB3-8406-6365A51D2D03}" destId="{73AB2F7C-5EF4-4E66-A3D7-18749D487F4C}"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01EC15-A714-46C4-AB55-370050214F88}">
      <dsp:nvSpPr>
        <dsp:cNvPr id="0" name=""/>
        <dsp:cNvSpPr/>
      </dsp:nvSpPr>
      <dsp:spPr>
        <a:xfrm>
          <a:off x="413147" y="0"/>
          <a:ext cx="2699147" cy="2699147"/>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4A5D6B2-87BB-4029-8CD3-25A89D6E19C2}">
      <dsp:nvSpPr>
        <dsp:cNvPr id="0" name=""/>
        <dsp:cNvSpPr/>
      </dsp:nvSpPr>
      <dsp:spPr>
        <a:xfrm>
          <a:off x="669565" y="256418"/>
          <a:ext cx="1052667" cy="105266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Friday, September 10</a:t>
          </a:r>
          <a:r>
            <a:rPr lang="en-US" sz="1400" kern="1200" baseline="30000" dirty="0"/>
            <a:t>th</a:t>
          </a:r>
          <a:r>
            <a:rPr lang="en-US" sz="1400" kern="1200" dirty="0"/>
            <a:t> </a:t>
          </a:r>
          <a:endParaRPr lang="en-US" sz="1400" b="1" kern="1200" dirty="0"/>
        </a:p>
      </dsp:txBody>
      <dsp:txXfrm>
        <a:off x="720952" y="307805"/>
        <a:ext cx="949893" cy="949893"/>
      </dsp:txXfrm>
    </dsp:sp>
    <dsp:sp modelId="{25C1924D-F57E-4093-9D81-62AB723D0495}">
      <dsp:nvSpPr>
        <dsp:cNvPr id="0" name=""/>
        <dsp:cNvSpPr/>
      </dsp:nvSpPr>
      <dsp:spPr>
        <a:xfrm>
          <a:off x="1803207" y="256418"/>
          <a:ext cx="1052667" cy="105266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Friday October 1st</a:t>
          </a:r>
          <a:endParaRPr lang="en-US" sz="1400" b="1" kern="1200" dirty="0"/>
        </a:p>
      </dsp:txBody>
      <dsp:txXfrm>
        <a:off x="1854594" y="307805"/>
        <a:ext cx="949893" cy="949893"/>
      </dsp:txXfrm>
    </dsp:sp>
    <dsp:sp modelId="{31692E3E-4124-4F42-8B48-AC4180C09AE6}">
      <dsp:nvSpPr>
        <dsp:cNvPr id="0" name=""/>
        <dsp:cNvSpPr/>
      </dsp:nvSpPr>
      <dsp:spPr>
        <a:xfrm>
          <a:off x="669565" y="1390060"/>
          <a:ext cx="1052667" cy="105266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Friday October 29</a:t>
          </a:r>
          <a:r>
            <a:rPr lang="en-US" sz="1400" kern="1200" baseline="30000" dirty="0"/>
            <a:t>th</a:t>
          </a:r>
          <a:r>
            <a:rPr lang="en-US" sz="1400" kern="1200" dirty="0"/>
            <a:t>  </a:t>
          </a:r>
          <a:endParaRPr lang="en-US" sz="1400" b="1" kern="1200" dirty="0"/>
        </a:p>
      </dsp:txBody>
      <dsp:txXfrm>
        <a:off x="720952" y="1441447"/>
        <a:ext cx="949893" cy="949893"/>
      </dsp:txXfrm>
    </dsp:sp>
    <dsp:sp modelId="{3A25B14E-6542-46A5-A2B3-CB65DC28FC8C}">
      <dsp:nvSpPr>
        <dsp:cNvPr id="0" name=""/>
        <dsp:cNvSpPr/>
      </dsp:nvSpPr>
      <dsp:spPr>
        <a:xfrm>
          <a:off x="1803207" y="1390060"/>
          <a:ext cx="1052667" cy="105266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Friday November 19</a:t>
          </a:r>
          <a:r>
            <a:rPr lang="en-US" sz="1400" kern="1200" baseline="30000" dirty="0"/>
            <a:t>th</a:t>
          </a:r>
          <a:endParaRPr lang="en-US" sz="1400" b="1" kern="1200" dirty="0"/>
        </a:p>
      </dsp:txBody>
      <dsp:txXfrm>
        <a:off x="1854594" y="1441447"/>
        <a:ext cx="949893" cy="9498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4F5BED-1EAB-4FB0-BCD6-F7F627C65DBD}">
      <dsp:nvSpPr>
        <dsp:cNvPr id="0" name=""/>
        <dsp:cNvSpPr/>
      </dsp:nvSpPr>
      <dsp:spPr>
        <a:xfrm rot="16200000">
          <a:off x="1097359" y="-1026757"/>
          <a:ext cx="1920081" cy="4114800"/>
        </a:xfrm>
        <a:prstGeom prst="round1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808" tIns="241808" rIns="241808" bIns="241808" numCol="1" spcCol="1270" anchor="ctr" anchorCtr="0">
          <a:noAutofit/>
        </a:bodyPr>
        <a:lstStyle/>
        <a:p>
          <a:pPr marL="0" lvl="0" indent="0" algn="ctr" defTabSz="1511300">
            <a:lnSpc>
              <a:spcPct val="90000"/>
            </a:lnSpc>
            <a:spcBef>
              <a:spcPct val="0"/>
            </a:spcBef>
            <a:spcAft>
              <a:spcPct val="35000"/>
            </a:spcAft>
            <a:buNone/>
          </a:pPr>
          <a:r>
            <a:rPr lang="en-US" sz="3400" kern="1200" dirty="0">
              <a:solidFill>
                <a:schemeClr val="bg1"/>
              </a:solidFill>
              <a:latin typeface="Castellar" pitchFamily="18" charset="0"/>
            </a:rPr>
            <a:t>PERFORMANCE</a:t>
          </a:r>
        </a:p>
      </dsp:txBody>
      <dsp:txXfrm rot="5400000">
        <a:off x="0" y="70601"/>
        <a:ext cx="4114800" cy="1440061"/>
      </dsp:txXfrm>
    </dsp:sp>
    <dsp:sp modelId="{F6EC7E45-39F4-4D21-85E9-35A880B46F17}">
      <dsp:nvSpPr>
        <dsp:cNvPr id="0" name=""/>
        <dsp:cNvSpPr/>
      </dsp:nvSpPr>
      <dsp:spPr>
        <a:xfrm>
          <a:off x="4114800" y="0"/>
          <a:ext cx="4114800" cy="1920081"/>
        </a:xfrm>
        <a:prstGeom prst="round1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808" tIns="241808" rIns="241808" bIns="241808" numCol="1" spcCol="1270" anchor="ctr" anchorCtr="0">
          <a:noAutofit/>
        </a:bodyPr>
        <a:lstStyle/>
        <a:p>
          <a:pPr marL="0" lvl="0" indent="0" algn="ctr" defTabSz="1511300">
            <a:lnSpc>
              <a:spcPct val="90000"/>
            </a:lnSpc>
            <a:spcBef>
              <a:spcPct val="0"/>
            </a:spcBef>
            <a:spcAft>
              <a:spcPct val="35000"/>
            </a:spcAft>
            <a:buNone/>
          </a:pPr>
          <a:r>
            <a:rPr lang="en-US" sz="3400" kern="1200" dirty="0">
              <a:solidFill>
                <a:schemeClr val="bg1"/>
              </a:solidFill>
              <a:latin typeface="Castellar" pitchFamily="18" charset="0"/>
            </a:rPr>
            <a:t>DEMEANOR</a:t>
          </a:r>
        </a:p>
      </dsp:txBody>
      <dsp:txXfrm>
        <a:off x="4114800" y="0"/>
        <a:ext cx="4114800" cy="1440061"/>
      </dsp:txXfrm>
    </dsp:sp>
    <dsp:sp modelId="{61EBA614-526A-40E9-8DB4-2A1AEB10E9FF}">
      <dsp:nvSpPr>
        <dsp:cNvPr id="0" name=""/>
        <dsp:cNvSpPr/>
      </dsp:nvSpPr>
      <dsp:spPr>
        <a:xfrm rot="10800000">
          <a:off x="0" y="1906103"/>
          <a:ext cx="4114800" cy="1920081"/>
        </a:xfrm>
        <a:prstGeom prst="round1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808" tIns="241808" rIns="241808" bIns="241808" numCol="1" spcCol="1270" anchor="ctr" anchorCtr="0">
          <a:noAutofit/>
        </a:bodyPr>
        <a:lstStyle/>
        <a:p>
          <a:pPr marL="0" lvl="0" indent="0" algn="ctr" defTabSz="1511300">
            <a:lnSpc>
              <a:spcPct val="90000"/>
            </a:lnSpc>
            <a:spcBef>
              <a:spcPct val="0"/>
            </a:spcBef>
            <a:spcAft>
              <a:spcPct val="35000"/>
            </a:spcAft>
            <a:buNone/>
          </a:pPr>
          <a:r>
            <a:rPr lang="en-US" sz="3400" kern="1200" dirty="0">
              <a:solidFill>
                <a:schemeClr val="bg1"/>
              </a:solidFill>
              <a:latin typeface="Castellar" pitchFamily="18" charset="0"/>
            </a:rPr>
            <a:t>ATTIRE</a:t>
          </a:r>
        </a:p>
      </dsp:txBody>
      <dsp:txXfrm rot="10800000">
        <a:off x="0" y="2386123"/>
        <a:ext cx="4114800" cy="1440061"/>
      </dsp:txXfrm>
    </dsp:sp>
    <dsp:sp modelId="{33DEF20A-39E4-4038-B288-B53FAE36E354}">
      <dsp:nvSpPr>
        <dsp:cNvPr id="0" name=""/>
        <dsp:cNvSpPr/>
      </dsp:nvSpPr>
      <dsp:spPr>
        <a:xfrm rot="5400000">
          <a:off x="5212159" y="822722"/>
          <a:ext cx="1920081" cy="4114800"/>
        </a:xfrm>
        <a:prstGeom prst="round1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808" tIns="241808" rIns="241808" bIns="241808" numCol="1" spcCol="1270" anchor="ctr" anchorCtr="0">
          <a:noAutofit/>
        </a:bodyPr>
        <a:lstStyle/>
        <a:p>
          <a:pPr marL="0" lvl="0" indent="0" algn="ctr" defTabSz="1489075">
            <a:lnSpc>
              <a:spcPct val="90000"/>
            </a:lnSpc>
            <a:spcBef>
              <a:spcPct val="0"/>
            </a:spcBef>
            <a:spcAft>
              <a:spcPct val="35000"/>
            </a:spcAft>
            <a:buNone/>
          </a:pPr>
          <a:r>
            <a:rPr lang="en-US" sz="3350" kern="1200" dirty="0">
              <a:solidFill>
                <a:schemeClr val="bg1"/>
              </a:solidFill>
              <a:latin typeface="Castellar" pitchFamily="18" charset="0"/>
            </a:rPr>
            <a:t>Relationships</a:t>
          </a:r>
          <a:r>
            <a:rPr lang="en-US" sz="3350" kern="1200" dirty="0">
              <a:latin typeface="Castellar" pitchFamily="18" charset="0"/>
            </a:rPr>
            <a:t> </a:t>
          </a:r>
        </a:p>
      </dsp:txBody>
      <dsp:txXfrm rot="-5400000">
        <a:off x="4114800" y="2400101"/>
        <a:ext cx="4114800" cy="1440061"/>
      </dsp:txXfrm>
    </dsp:sp>
    <dsp:sp modelId="{73AB2F7C-5EF4-4E66-A3D7-18749D487F4C}">
      <dsp:nvSpPr>
        <dsp:cNvPr id="0" name=""/>
        <dsp:cNvSpPr/>
      </dsp:nvSpPr>
      <dsp:spPr>
        <a:xfrm>
          <a:off x="2743201" y="1200142"/>
          <a:ext cx="2743197" cy="1439878"/>
        </a:xfrm>
        <a:prstGeom prst="wave">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latin typeface="Castellar" pitchFamily="18" charset="0"/>
            </a:rPr>
            <a:t>EXCELLENCE</a:t>
          </a:r>
        </a:p>
      </dsp:txBody>
      <dsp:txXfrm>
        <a:off x="2743201" y="1560112"/>
        <a:ext cx="2743197" cy="719939"/>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8275" y="0"/>
            <a:ext cx="3043238" cy="465138"/>
          </a:xfrm>
          <a:prstGeom prst="rect">
            <a:avLst/>
          </a:prstGeom>
        </p:spPr>
        <p:txBody>
          <a:bodyPr vert="horz" lIns="91440" tIns="45720" rIns="91440" bIns="45720" rtlCol="0"/>
          <a:lstStyle>
            <a:lvl1pPr algn="r">
              <a:defRPr sz="1200"/>
            </a:lvl1pPr>
          </a:lstStyle>
          <a:p>
            <a:fld id="{5C18DC38-C54D-49E8-8065-D25FB4D2E446}" type="datetimeFigureOut">
              <a:rPr lang="en-US" smtClean="0"/>
              <a:t>8/25/2021</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21188"/>
            <a:ext cx="5619750" cy="41894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375"/>
            <a:ext cx="3043238"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8275" y="8842375"/>
            <a:ext cx="3043238" cy="465138"/>
          </a:xfrm>
          <a:prstGeom prst="rect">
            <a:avLst/>
          </a:prstGeom>
        </p:spPr>
        <p:txBody>
          <a:bodyPr vert="horz" lIns="91440" tIns="45720" rIns="91440" bIns="45720" rtlCol="0" anchor="b"/>
          <a:lstStyle>
            <a:lvl1pPr algn="r">
              <a:defRPr sz="1200"/>
            </a:lvl1pPr>
          </a:lstStyle>
          <a:p>
            <a:fld id="{C5409AF6-9B8C-4176-9A10-71D97501E61B}" type="slidenum">
              <a:rPr lang="en-US" smtClean="0"/>
              <a:t>‹#›</a:t>
            </a:fld>
            <a:endParaRPr lang="en-US"/>
          </a:p>
        </p:txBody>
      </p:sp>
    </p:spTree>
    <p:extLst>
      <p:ext uri="{BB962C8B-B14F-4D97-AF65-F5344CB8AC3E}">
        <p14:creationId xmlns:p14="http://schemas.microsoft.com/office/powerpoint/2010/main" val="1638579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409AF6-9B8C-4176-9A10-71D97501E61B}" type="slidenum">
              <a:rPr lang="en-US" smtClean="0"/>
              <a:t>12</a:t>
            </a:fld>
            <a:endParaRPr lang="en-US"/>
          </a:p>
        </p:txBody>
      </p:sp>
    </p:spTree>
    <p:extLst>
      <p:ext uri="{BB962C8B-B14F-4D97-AF65-F5344CB8AC3E}">
        <p14:creationId xmlns:p14="http://schemas.microsoft.com/office/powerpoint/2010/main" val="1576827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Notes to presenter: </a:t>
            </a:r>
          </a:p>
          <a:p>
            <a:r>
              <a:rPr lang="en-US" b="0" i="1" dirty="0">
                <a:latin typeface="Segoe UI" panose="020B0502040204020203" pitchFamily="34" charset="0"/>
                <a:cs typeface="Segoe UI" panose="020B0502040204020203" pitchFamily="34" charset="0"/>
              </a:rPr>
              <a:t>Description of what you learned in your own words on one side.</a:t>
            </a:r>
          </a:p>
          <a:p>
            <a:pPr marL="171450" indent="-171450">
              <a:buFont typeface="Arial" panose="020B0604020202020204" pitchFamily="34" charset="0"/>
              <a:buChar char="•"/>
            </a:pPr>
            <a:r>
              <a:rPr lang="en-US" b="0" i="1" dirty="0">
                <a:latin typeface="Segoe UI" panose="020B0502040204020203" pitchFamily="34" charset="0"/>
                <a:cs typeface="Segoe UI" panose="020B0502040204020203" pitchFamily="34" charset="0"/>
              </a:rPr>
              <a:t>Include information about the topic </a:t>
            </a:r>
          </a:p>
          <a:p>
            <a:pPr marL="171450" indent="-171450">
              <a:buFont typeface="Arial" panose="020B0604020202020204" pitchFamily="34" charset="0"/>
              <a:buChar char="•"/>
            </a:pPr>
            <a:r>
              <a:rPr lang="en-US" b="0" i="1" dirty="0">
                <a:latin typeface="Segoe UI" panose="020B0502040204020203" pitchFamily="34" charset="0"/>
                <a:cs typeface="Segoe UI" panose="020B0502040204020203" pitchFamily="34" charset="0"/>
              </a:rPr>
              <a:t>Details about the topic will also be helpful here.  </a:t>
            </a:r>
          </a:p>
          <a:p>
            <a:pPr marL="171450" indent="-171450">
              <a:buFont typeface="Arial" panose="020B0604020202020204" pitchFamily="34" charset="0"/>
              <a:buChar char="•"/>
            </a:pPr>
            <a:r>
              <a:rPr lang="en-US" b="0" i="1" dirty="0">
                <a:latin typeface="Segoe UI" panose="020B0502040204020203" pitchFamily="34" charset="0"/>
                <a:cs typeface="Segoe UI" panose="020B0502040204020203" pitchFamily="34" charset="0"/>
              </a:rPr>
              <a:t>Tell the story of your learning experience.  Just like a story there should always be a beginning, middle and an end.</a:t>
            </a:r>
          </a:p>
          <a:p>
            <a:r>
              <a:rPr lang="en-US" b="0" i="1" dirty="0">
                <a:latin typeface="Segoe UI" panose="020B0502040204020203" pitchFamily="34" charset="0"/>
                <a:cs typeface="Segoe UI" panose="020B0502040204020203" pitchFamily="34" charset="0"/>
              </a:rPr>
              <a:t>On the other side, you can add a graphic that provides evidence of what you learned.</a:t>
            </a:r>
          </a:p>
          <a:p>
            <a:endParaRPr lang="en-US" dirty="0"/>
          </a:p>
          <a:p>
            <a:r>
              <a:rPr lang="en-US" dirty="0"/>
              <a:t>Feel free to use more than one slide to reflect upon your process.  It also helps to add some video of your process.</a:t>
            </a:r>
          </a:p>
          <a:p>
            <a:endParaRPr lang="en-US" dirty="0"/>
          </a:p>
        </p:txBody>
      </p:sp>
      <p:sp>
        <p:nvSpPr>
          <p:cNvPr id="4" name="Slide Number Placeholder 3"/>
          <p:cNvSpPr>
            <a:spLocks noGrp="1"/>
          </p:cNvSpPr>
          <p:nvPr>
            <p:ph type="sldNum" sz="quarter" idx="10"/>
          </p:nvPr>
        </p:nvSpPr>
        <p:spPr/>
        <p:txBody>
          <a:bodyPr/>
          <a:lstStyle/>
          <a:p>
            <a:fld id="{D5D79418-37EB-4378-AD22-89DBB000B0DA}" type="slidenum">
              <a:rPr lang="en-US" smtClean="0"/>
              <a:t>13</a:t>
            </a:fld>
            <a:endParaRPr lang="en-US"/>
          </a:p>
        </p:txBody>
      </p:sp>
    </p:spTree>
    <p:extLst>
      <p:ext uri="{BB962C8B-B14F-4D97-AF65-F5344CB8AC3E}">
        <p14:creationId xmlns:p14="http://schemas.microsoft.com/office/powerpoint/2010/main" val="42711141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49E3654-38CB-48AD-8774-BE3419405485}" type="datetimeFigureOut">
              <a:rPr lang="en-US" smtClean="0"/>
              <a:t>8/25/2021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4B4F6-0985-40E9-AF31-32F766795568}" type="slidenum">
              <a:rPr lang="en-US" smtClean="0"/>
              <a:t>‹#›</a:t>
            </a:fld>
            <a:endParaRPr lang="en-US"/>
          </a:p>
        </p:txBody>
      </p:sp>
    </p:spTree>
    <p:extLst>
      <p:ext uri="{BB962C8B-B14F-4D97-AF65-F5344CB8AC3E}">
        <p14:creationId xmlns:p14="http://schemas.microsoft.com/office/powerpoint/2010/main" val="5651937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9E3654-38CB-48AD-8774-BE3419405485}" type="datetimeFigureOut">
              <a:rPr lang="en-US" smtClean="0"/>
              <a:t>8/25/2021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4B4F6-0985-40E9-AF31-32F766795568}" type="slidenum">
              <a:rPr lang="en-US" smtClean="0"/>
              <a:t>‹#›</a:t>
            </a:fld>
            <a:endParaRPr lang="en-US"/>
          </a:p>
        </p:txBody>
      </p:sp>
    </p:spTree>
    <p:extLst>
      <p:ext uri="{BB962C8B-B14F-4D97-AF65-F5344CB8AC3E}">
        <p14:creationId xmlns:p14="http://schemas.microsoft.com/office/powerpoint/2010/main" val="4268674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9E3654-38CB-48AD-8774-BE3419405485}" type="datetimeFigureOut">
              <a:rPr lang="en-US" smtClean="0"/>
              <a:t>8/25/2021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4B4F6-0985-40E9-AF31-32F766795568}" type="slidenum">
              <a:rPr lang="en-US" smtClean="0"/>
              <a:t>‹#›</a:t>
            </a:fld>
            <a:endParaRPr lang="en-US"/>
          </a:p>
        </p:txBody>
      </p:sp>
    </p:spTree>
    <p:extLst>
      <p:ext uri="{BB962C8B-B14F-4D97-AF65-F5344CB8AC3E}">
        <p14:creationId xmlns:p14="http://schemas.microsoft.com/office/powerpoint/2010/main" val="501669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9E3654-38CB-48AD-8774-BE3419405485}" type="datetimeFigureOut">
              <a:rPr lang="en-US" smtClean="0"/>
              <a:t>8/25/2021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4B4F6-0985-40E9-AF31-32F766795568}" type="slidenum">
              <a:rPr lang="en-US" smtClean="0"/>
              <a:t>‹#›</a:t>
            </a:fld>
            <a:endParaRPr lang="en-US"/>
          </a:p>
        </p:txBody>
      </p:sp>
    </p:spTree>
    <p:extLst>
      <p:ext uri="{BB962C8B-B14F-4D97-AF65-F5344CB8AC3E}">
        <p14:creationId xmlns:p14="http://schemas.microsoft.com/office/powerpoint/2010/main" val="497511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49E3654-38CB-48AD-8774-BE3419405485}" type="datetimeFigureOut">
              <a:rPr lang="en-US" smtClean="0"/>
              <a:t>8/25/2021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4B4F6-0985-40E9-AF31-32F766795568}" type="slidenum">
              <a:rPr lang="en-US" smtClean="0"/>
              <a:t>‹#›</a:t>
            </a:fld>
            <a:endParaRPr lang="en-US"/>
          </a:p>
        </p:txBody>
      </p:sp>
    </p:spTree>
    <p:extLst>
      <p:ext uri="{BB962C8B-B14F-4D97-AF65-F5344CB8AC3E}">
        <p14:creationId xmlns:p14="http://schemas.microsoft.com/office/powerpoint/2010/main" val="724864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49E3654-38CB-48AD-8774-BE3419405485}" type="datetimeFigureOut">
              <a:rPr lang="en-US" smtClean="0"/>
              <a:t>8/25/2021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4B4F6-0985-40E9-AF31-32F766795568}" type="slidenum">
              <a:rPr lang="en-US" smtClean="0"/>
              <a:t>‹#›</a:t>
            </a:fld>
            <a:endParaRPr lang="en-US"/>
          </a:p>
        </p:txBody>
      </p:sp>
    </p:spTree>
    <p:extLst>
      <p:ext uri="{BB962C8B-B14F-4D97-AF65-F5344CB8AC3E}">
        <p14:creationId xmlns:p14="http://schemas.microsoft.com/office/powerpoint/2010/main" val="1614109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49E3654-38CB-48AD-8774-BE3419405485}" type="datetimeFigureOut">
              <a:rPr lang="en-US" smtClean="0"/>
              <a:t>8/25/2021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E4B4F6-0985-40E9-AF31-32F766795568}" type="slidenum">
              <a:rPr lang="en-US" smtClean="0"/>
              <a:t>‹#›</a:t>
            </a:fld>
            <a:endParaRPr lang="en-US"/>
          </a:p>
        </p:txBody>
      </p:sp>
    </p:spTree>
    <p:extLst>
      <p:ext uri="{BB962C8B-B14F-4D97-AF65-F5344CB8AC3E}">
        <p14:creationId xmlns:p14="http://schemas.microsoft.com/office/powerpoint/2010/main" val="3202789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49E3654-38CB-48AD-8774-BE3419405485}" type="datetimeFigureOut">
              <a:rPr lang="en-US" smtClean="0"/>
              <a:t>8/25/2021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E4B4F6-0985-40E9-AF31-32F766795568}" type="slidenum">
              <a:rPr lang="en-US" smtClean="0"/>
              <a:t>‹#›</a:t>
            </a:fld>
            <a:endParaRPr lang="en-US"/>
          </a:p>
        </p:txBody>
      </p:sp>
    </p:spTree>
    <p:extLst>
      <p:ext uri="{BB962C8B-B14F-4D97-AF65-F5344CB8AC3E}">
        <p14:creationId xmlns:p14="http://schemas.microsoft.com/office/powerpoint/2010/main" val="2218521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9E3654-38CB-48AD-8774-BE3419405485}" type="datetimeFigureOut">
              <a:rPr lang="en-US" smtClean="0"/>
              <a:t>8/25/2021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E4B4F6-0985-40E9-AF31-32F766795568}" type="slidenum">
              <a:rPr lang="en-US" smtClean="0"/>
              <a:t>‹#›</a:t>
            </a:fld>
            <a:endParaRPr lang="en-US"/>
          </a:p>
        </p:txBody>
      </p:sp>
    </p:spTree>
    <p:extLst>
      <p:ext uri="{BB962C8B-B14F-4D97-AF65-F5344CB8AC3E}">
        <p14:creationId xmlns:p14="http://schemas.microsoft.com/office/powerpoint/2010/main" val="2513244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49E3654-38CB-48AD-8774-BE3419405485}" type="datetimeFigureOut">
              <a:rPr lang="en-US" smtClean="0"/>
              <a:t>8/25/2021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4B4F6-0985-40E9-AF31-32F766795568}" type="slidenum">
              <a:rPr lang="en-US" smtClean="0"/>
              <a:t>‹#›</a:t>
            </a:fld>
            <a:endParaRPr lang="en-US"/>
          </a:p>
        </p:txBody>
      </p:sp>
    </p:spTree>
    <p:extLst>
      <p:ext uri="{BB962C8B-B14F-4D97-AF65-F5344CB8AC3E}">
        <p14:creationId xmlns:p14="http://schemas.microsoft.com/office/powerpoint/2010/main" val="2018377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49E3654-38CB-48AD-8774-BE3419405485}" type="datetimeFigureOut">
              <a:rPr lang="en-US" smtClean="0"/>
              <a:t>8/25/2021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4B4F6-0985-40E9-AF31-32F766795568}" type="slidenum">
              <a:rPr lang="en-US" smtClean="0"/>
              <a:t>‹#›</a:t>
            </a:fld>
            <a:endParaRPr lang="en-US"/>
          </a:p>
        </p:txBody>
      </p:sp>
    </p:spTree>
    <p:extLst>
      <p:ext uri="{BB962C8B-B14F-4D97-AF65-F5344CB8AC3E}">
        <p14:creationId xmlns:p14="http://schemas.microsoft.com/office/powerpoint/2010/main" val="1329570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9E3654-38CB-48AD-8774-BE3419405485}" type="datetimeFigureOut">
              <a:rPr lang="en-US" smtClean="0"/>
              <a:t>8/25/2021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E4B4F6-0985-40E9-AF31-32F766795568}" type="slidenum">
              <a:rPr lang="en-US" smtClean="0"/>
              <a:t>‹#›</a:t>
            </a:fld>
            <a:endParaRPr lang="en-US"/>
          </a:p>
        </p:txBody>
      </p:sp>
    </p:spTree>
    <p:extLst>
      <p:ext uri="{BB962C8B-B14F-4D97-AF65-F5344CB8AC3E}">
        <p14:creationId xmlns:p14="http://schemas.microsoft.com/office/powerpoint/2010/main" val="41366462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hyperlink" Target="mailto:edtpa@njcu.edu" TargetMode="External"/><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10.svg"/><Relationship Id="rId4" Type="http://schemas.openxmlformats.org/officeDocument/2006/relationships/diagramData" Target="../diagrams/data1.xml"/><Relationship Id="rId9"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njcu.edu/coe/ctpp"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ets.org/" TargetMode="External"/><Relationship Id="rId2" Type="http://schemas.openxmlformats.org/officeDocument/2006/relationships/hyperlink" Target="http://www.state.nj.us/education/educators/license/"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gradcert@njcu.edu" TargetMode="External"/><Relationship Id="rId2" Type="http://schemas.openxmlformats.org/officeDocument/2006/relationships/hyperlink" Target="mailto:ctppcert@njcu.edu"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bwarren@njcu.edu" TargetMode="External"/><Relationship Id="rId7" Type="http://schemas.openxmlformats.org/officeDocument/2006/relationships/hyperlink" Target="http://www.njcu.edu/ctpp" TargetMode="External"/><Relationship Id="rId2" Type="http://schemas.openxmlformats.org/officeDocument/2006/relationships/hyperlink" Target="mailto:ctppcert@njcu.edu" TargetMode="External"/><Relationship Id="rId1" Type="http://schemas.openxmlformats.org/officeDocument/2006/relationships/slideLayout" Target="../slideLayouts/slideLayout2.xml"/><Relationship Id="rId6" Type="http://schemas.openxmlformats.org/officeDocument/2006/relationships/hyperlink" Target="mailto:dcolon1@njcu.edu" TargetMode="External"/><Relationship Id="rId5" Type="http://schemas.openxmlformats.org/officeDocument/2006/relationships/hyperlink" Target="mailto:jbeckner@njcu.edu" TargetMode="External"/><Relationship Id="rId4" Type="http://schemas.openxmlformats.org/officeDocument/2006/relationships/hyperlink" Target="mailto:cvazquez@njcu.edu" TargetMode="Externa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njcu.edu/student-life/campus-services-resources/health-wellness-center/coronavirus-updates"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njcu.edu/student-life/campus-services-resources/health-wellness-center"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njcu.edu/academics/schools-colleges/deborah-cannon-partridge-wolfe-college-education/center-teacher-preparation-and-partnerships"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248400"/>
          </a:xfrm>
        </p:spPr>
        <p:txBody>
          <a:bodyPr>
            <a:normAutofit lnSpcReduction="10000"/>
          </a:bodyPr>
          <a:lstStyle/>
          <a:p>
            <a:pPr algn="ctr"/>
            <a:endParaRPr lang="en-US" b="1" dirty="0">
              <a:solidFill>
                <a:schemeClr val="tx1">
                  <a:lumMod val="50000"/>
                </a:schemeClr>
              </a:solidFill>
            </a:endParaRPr>
          </a:p>
          <a:p>
            <a:pPr algn="ctr"/>
            <a:endParaRPr lang="en-US" b="1" dirty="0">
              <a:solidFill>
                <a:schemeClr val="tx1">
                  <a:lumMod val="50000"/>
                </a:schemeClr>
              </a:solidFill>
            </a:endParaRPr>
          </a:p>
          <a:p>
            <a:pPr algn="ctr"/>
            <a:endParaRPr lang="en-US" b="1" dirty="0">
              <a:solidFill>
                <a:schemeClr val="tx1">
                  <a:lumMod val="50000"/>
                </a:schemeClr>
              </a:solidFill>
            </a:endParaRPr>
          </a:p>
          <a:p>
            <a:pPr algn="ctr"/>
            <a:endParaRPr lang="en-US" b="1" dirty="0">
              <a:solidFill>
                <a:schemeClr val="tx1">
                  <a:lumMod val="50000"/>
                </a:schemeClr>
              </a:solidFill>
            </a:endParaRPr>
          </a:p>
          <a:p>
            <a:pPr algn="ctr"/>
            <a:endParaRPr lang="en-US" b="1" dirty="0">
              <a:solidFill>
                <a:schemeClr val="tx1">
                  <a:lumMod val="50000"/>
                </a:schemeClr>
              </a:solidFill>
            </a:endParaRPr>
          </a:p>
          <a:p>
            <a:pPr algn="ctr"/>
            <a:r>
              <a:rPr lang="en-US" sz="3200" b="1" dirty="0">
                <a:solidFill>
                  <a:schemeClr val="tx1">
                    <a:lumMod val="50000"/>
                  </a:schemeClr>
                </a:solidFill>
              </a:rPr>
              <a:t>The Deborah Cannon Partridge Wolfe</a:t>
            </a:r>
            <a:br>
              <a:rPr lang="en-US" sz="3200" b="1" dirty="0">
                <a:solidFill>
                  <a:schemeClr val="tx1">
                    <a:lumMod val="50000"/>
                  </a:schemeClr>
                </a:solidFill>
              </a:rPr>
            </a:br>
            <a:r>
              <a:rPr lang="en-US" sz="3200" b="1" dirty="0">
                <a:solidFill>
                  <a:schemeClr val="tx1">
                    <a:lumMod val="50000"/>
                  </a:schemeClr>
                </a:solidFill>
              </a:rPr>
              <a:t>College of Education</a:t>
            </a:r>
            <a:br>
              <a:rPr lang="en-US" sz="3200" b="1" dirty="0">
                <a:solidFill>
                  <a:schemeClr val="tx1">
                    <a:lumMod val="50000"/>
                  </a:schemeClr>
                </a:solidFill>
              </a:rPr>
            </a:br>
            <a:br>
              <a:rPr lang="en-US" sz="3200" b="1" dirty="0">
                <a:solidFill>
                  <a:schemeClr val="tx1">
                    <a:lumMod val="50000"/>
                  </a:schemeClr>
                </a:solidFill>
              </a:rPr>
            </a:br>
            <a:r>
              <a:rPr lang="en-US" sz="3200" b="1" dirty="0">
                <a:solidFill>
                  <a:schemeClr val="tx1">
                    <a:lumMod val="50000"/>
                  </a:schemeClr>
                </a:solidFill>
              </a:rPr>
              <a:t>New Jersey City University</a:t>
            </a:r>
          </a:p>
          <a:p>
            <a:pPr algn="ctr">
              <a:buNone/>
            </a:pPr>
            <a:r>
              <a:rPr lang="en-US" sz="2000" b="1" dirty="0">
                <a:solidFill>
                  <a:schemeClr val="tx1">
                    <a:lumMod val="50000"/>
                  </a:schemeClr>
                </a:solidFill>
              </a:rPr>
              <a:t>	</a:t>
            </a:r>
            <a:r>
              <a:rPr lang="en-US" sz="2400" b="1" dirty="0">
                <a:solidFill>
                  <a:schemeClr val="tx1">
                    <a:lumMod val="50000"/>
                  </a:schemeClr>
                </a:solidFill>
              </a:rPr>
              <a:t>Center for Teacher Preparation &amp; Partnerships</a:t>
            </a:r>
            <a:br>
              <a:rPr lang="en-US" b="1" dirty="0">
                <a:solidFill>
                  <a:schemeClr val="tx1">
                    <a:lumMod val="50000"/>
                  </a:schemeClr>
                </a:solidFill>
              </a:rPr>
            </a:br>
            <a:r>
              <a:rPr lang="en-US" b="1" dirty="0">
                <a:solidFill>
                  <a:schemeClr val="tx1">
                    <a:lumMod val="50000"/>
                  </a:schemeClr>
                </a:solidFill>
              </a:rPr>
              <a:t>	</a:t>
            </a:r>
          </a:p>
          <a:p>
            <a:pPr marL="0" indent="0" algn="ctr">
              <a:buNone/>
            </a:pPr>
            <a:r>
              <a:rPr lang="en-US" b="1" dirty="0">
                <a:solidFill>
                  <a:schemeClr val="tx1">
                    <a:lumMod val="50000"/>
                  </a:schemeClr>
                </a:solidFill>
              </a:rPr>
              <a:t>Clinical Practice I Orientation</a:t>
            </a:r>
          </a:p>
          <a:p>
            <a:pPr marL="0" indent="0" algn="ctr">
              <a:buNone/>
            </a:pPr>
            <a:endParaRPr lang="en-US" b="1" dirty="0"/>
          </a:p>
          <a:p>
            <a:endParaRPr lang="en-US" dirty="0"/>
          </a:p>
        </p:txBody>
      </p:sp>
      <p:pic>
        <p:nvPicPr>
          <p:cNvPr id="4" name="Picture 3" descr="COE Logo.jpg"/>
          <p:cNvPicPr>
            <a:picLocks noChangeAspect="1"/>
          </p:cNvPicPr>
          <p:nvPr/>
        </p:nvPicPr>
        <p:blipFill>
          <a:blip r:embed="rId2" cstate="print"/>
          <a:stretch>
            <a:fillRect/>
          </a:stretch>
        </p:blipFill>
        <p:spPr>
          <a:xfrm>
            <a:off x="3124200" y="381000"/>
            <a:ext cx="2514600" cy="2209800"/>
          </a:xfrm>
          <a:prstGeom prst="rect">
            <a:avLst/>
          </a:prstGeom>
        </p:spPr>
      </p:pic>
    </p:spTree>
    <p:extLst>
      <p:ext uri="{BB962C8B-B14F-4D97-AF65-F5344CB8AC3E}">
        <p14:creationId xmlns:p14="http://schemas.microsoft.com/office/powerpoint/2010/main" val="25516128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1063228"/>
            <a:ext cx="6172200" cy="1279922"/>
          </a:xfrm>
        </p:spPr>
        <p:txBody>
          <a:bodyPr>
            <a:noAutofit/>
          </a:bodyPr>
          <a:lstStyle/>
          <a:p>
            <a:r>
              <a:rPr lang="en-US" sz="2700" b="1" dirty="0">
                <a:solidFill>
                  <a:srgbClr val="00B050"/>
                </a:solidFill>
              </a:rPr>
              <a:t>Clinical Practice I &amp; Clinical Practice II</a:t>
            </a:r>
            <a:br>
              <a:rPr lang="en-US" sz="2700" b="1" dirty="0">
                <a:solidFill>
                  <a:srgbClr val="00B050"/>
                </a:solidFill>
              </a:rPr>
            </a:br>
            <a:r>
              <a:rPr lang="en-US" sz="2700" b="1" dirty="0">
                <a:solidFill>
                  <a:srgbClr val="00B050"/>
                </a:solidFill>
              </a:rPr>
              <a:t>Important Dates &amp; Policies</a:t>
            </a:r>
          </a:p>
        </p:txBody>
      </p:sp>
      <p:sp>
        <p:nvSpPr>
          <p:cNvPr id="3" name="Content Placeholder 2"/>
          <p:cNvSpPr>
            <a:spLocks noGrp="1"/>
          </p:cNvSpPr>
          <p:nvPr>
            <p:ph idx="1"/>
          </p:nvPr>
        </p:nvSpPr>
        <p:spPr>
          <a:xfrm>
            <a:off x="1485900" y="2228850"/>
            <a:ext cx="6172200" cy="3657600"/>
          </a:xfrm>
        </p:spPr>
        <p:txBody>
          <a:bodyPr>
            <a:normAutofit fontScale="32500" lnSpcReduction="20000"/>
          </a:bodyPr>
          <a:lstStyle/>
          <a:p>
            <a:pPr>
              <a:buNone/>
            </a:pPr>
            <a:r>
              <a:rPr lang="en-US" b="1" u="sng" dirty="0">
                <a:solidFill>
                  <a:schemeClr val="bg1"/>
                </a:solidFill>
              </a:rPr>
              <a:t>Practicum meets</a:t>
            </a:r>
            <a:endParaRPr lang="en-US" sz="6000" dirty="0"/>
          </a:p>
          <a:p>
            <a:pPr algn="ctr">
              <a:buNone/>
            </a:pPr>
            <a:r>
              <a:rPr lang="en-US" sz="6000" b="1" u="sng" dirty="0"/>
              <a:t>Fall 2021 </a:t>
            </a:r>
          </a:p>
          <a:p>
            <a:pPr algn="ctr">
              <a:buNone/>
            </a:pPr>
            <a:endParaRPr lang="en-US" sz="6000" b="1" u="sng" dirty="0"/>
          </a:p>
          <a:p>
            <a:pPr algn="ctr">
              <a:buNone/>
            </a:pPr>
            <a:r>
              <a:rPr lang="en-US" sz="6000" b="1" dirty="0"/>
              <a:t>	Clinical Practice I </a:t>
            </a:r>
          </a:p>
          <a:p>
            <a:pPr algn="ctr">
              <a:buNone/>
            </a:pPr>
            <a:r>
              <a:rPr lang="en-US" sz="6000" dirty="0"/>
              <a:t>		  Meets 1 and ½ days for 15 weeks 			           </a:t>
            </a:r>
          </a:p>
          <a:p>
            <a:pPr algn="ctr">
              <a:buNone/>
            </a:pPr>
            <a:r>
              <a:rPr lang="en-US" sz="6000" dirty="0"/>
              <a:t>	 </a:t>
            </a:r>
            <a:r>
              <a:rPr lang="en-US" sz="6000" b="1" dirty="0">
                <a:solidFill>
                  <a:srgbClr val="C00000"/>
                </a:solidFill>
              </a:rPr>
              <a:t>(9/8/2021 – 12/15/2021)</a:t>
            </a:r>
          </a:p>
          <a:p>
            <a:pPr>
              <a:buNone/>
            </a:pPr>
            <a:endParaRPr lang="en-US" sz="6000" b="1" dirty="0"/>
          </a:p>
          <a:p>
            <a:pPr algn="ctr">
              <a:buNone/>
            </a:pPr>
            <a:r>
              <a:rPr lang="en-US" sz="6000" b="1" dirty="0"/>
              <a:t>Be sure to submit your passing Praxis SUBJECT ASSESSMENT SCORES BY THE NOVEMBER 15</a:t>
            </a:r>
            <a:r>
              <a:rPr lang="en-US" sz="6000" b="1" baseline="30000" dirty="0"/>
              <a:t>TH</a:t>
            </a:r>
            <a:r>
              <a:rPr lang="en-US" sz="6000" b="1" dirty="0"/>
              <a:t> DEADLINE!</a:t>
            </a:r>
            <a:br>
              <a:rPr lang="en-US" sz="6000" b="1" dirty="0"/>
            </a:br>
            <a:endParaRPr lang="en-US" sz="6000" b="1" dirty="0"/>
          </a:p>
        </p:txBody>
      </p:sp>
    </p:spTree>
    <p:extLst>
      <p:ext uri="{BB962C8B-B14F-4D97-AF65-F5344CB8AC3E}">
        <p14:creationId xmlns:p14="http://schemas.microsoft.com/office/powerpoint/2010/main" val="4792940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971550"/>
            <a:ext cx="6172200" cy="628650"/>
          </a:xfrm>
        </p:spPr>
        <p:txBody>
          <a:bodyPr>
            <a:normAutofit fontScale="90000"/>
          </a:bodyPr>
          <a:lstStyle/>
          <a:p>
            <a:r>
              <a:rPr lang="en-US" sz="3600" b="1" dirty="0">
                <a:solidFill>
                  <a:srgbClr val="00B050"/>
                </a:solidFill>
              </a:rPr>
              <a:t>Evaluation Process</a:t>
            </a:r>
          </a:p>
        </p:txBody>
      </p:sp>
      <p:sp>
        <p:nvSpPr>
          <p:cNvPr id="3" name="Content Placeholder 2"/>
          <p:cNvSpPr>
            <a:spLocks noGrp="1"/>
          </p:cNvSpPr>
          <p:nvPr>
            <p:ph idx="1"/>
          </p:nvPr>
        </p:nvSpPr>
        <p:spPr>
          <a:xfrm>
            <a:off x="1485900" y="1752600"/>
            <a:ext cx="6172200" cy="4572000"/>
          </a:xfrm>
        </p:spPr>
        <p:txBody>
          <a:bodyPr>
            <a:normAutofit fontScale="47500" lnSpcReduction="20000"/>
          </a:bodyPr>
          <a:lstStyle/>
          <a:p>
            <a:r>
              <a:rPr lang="en-US" sz="2500" dirty="0">
                <a:solidFill>
                  <a:schemeClr val="tx1">
                    <a:lumMod val="50000"/>
                  </a:schemeClr>
                </a:solidFill>
              </a:rPr>
              <a:t>You will be assigned a university supervisor by your department chairperson</a:t>
            </a:r>
          </a:p>
          <a:p>
            <a:pPr marL="0" indent="0">
              <a:buNone/>
            </a:pPr>
            <a:endParaRPr lang="en-US" sz="2500" dirty="0">
              <a:solidFill>
                <a:schemeClr val="tx1">
                  <a:lumMod val="50000"/>
                </a:schemeClr>
              </a:solidFill>
            </a:endParaRPr>
          </a:p>
          <a:p>
            <a:r>
              <a:rPr lang="en-US" sz="2500" dirty="0">
                <a:solidFill>
                  <a:schemeClr val="tx1">
                    <a:lumMod val="50000"/>
                  </a:schemeClr>
                </a:solidFill>
              </a:rPr>
              <a:t>Your supervisor will contact you prior to observing and evaluating you in the classroom.</a:t>
            </a:r>
          </a:p>
          <a:p>
            <a:pPr>
              <a:buNone/>
            </a:pPr>
            <a:endParaRPr lang="en-US" sz="2500" dirty="0">
              <a:solidFill>
                <a:schemeClr val="tx1">
                  <a:lumMod val="50000"/>
                </a:schemeClr>
              </a:solidFill>
            </a:endParaRPr>
          </a:p>
          <a:p>
            <a:r>
              <a:rPr lang="en-US" sz="2500" dirty="0">
                <a:solidFill>
                  <a:schemeClr val="tx1">
                    <a:lumMod val="50000"/>
                  </a:schemeClr>
                </a:solidFill>
              </a:rPr>
              <a:t>Following the supervisor’s observation, he or she will conference with you, and review the evaluation. Once the evaluation has been submitted, you will have access in TK20.</a:t>
            </a:r>
          </a:p>
          <a:p>
            <a:pPr>
              <a:buNone/>
            </a:pPr>
            <a:endParaRPr lang="en-US" sz="2500" dirty="0">
              <a:solidFill>
                <a:schemeClr val="tx1">
                  <a:lumMod val="50000"/>
                </a:schemeClr>
              </a:solidFill>
            </a:endParaRPr>
          </a:p>
          <a:p>
            <a:pPr>
              <a:buNone/>
            </a:pPr>
            <a:r>
              <a:rPr lang="en-US" sz="2500" b="1" u="sng" dirty="0">
                <a:solidFill>
                  <a:schemeClr val="tx1">
                    <a:lumMod val="50000"/>
                  </a:schemeClr>
                </a:solidFill>
              </a:rPr>
              <a:t>Clinical Practice I (Undergraduate) </a:t>
            </a:r>
            <a:r>
              <a:rPr lang="en-US" sz="2500" b="1" dirty="0">
                <a:solidFill>
                  <a:schemeClr val="tx1">
                    <a:lumMod val="50000"/>
                  </a:schemeClr>
                </a:solidFill>
              </a:rPr>
              <a:t>: </a:t>
            </a:r>
          </a:p>
          <a:p>
            <a:pPr>
              <a:buNone/>
            </a:pPr>
            <a:r>
              <a:rPr lang="en-US" sz="2500" dirty="0">
                <a:solidFill>
                  <a:schemeClr val="tx1">
                    <a:lumMod val="50000"/>
                  </a:schemeClr>
                </a:solidFill>
              </a:rPr>
              <a:t>Your supervisor will </a:t>
            </a:r>
            <a:r>
              <a:rPr lang="en-US" sz="2500" i="1" dirty="0">
                <a:solidFill>
                  <a:schemeClr val="tx1">
                    <a:lumMod val="50000"/>
                  </a:schemeClr>
                </a:solidFill>
              </a:rPr>
              <a:t>visit</a:t>
            </a:r>
            <a:r>
              <a:rPr lang="en-US" sz="2500" dirty="0">
                <a:solidFill>
                  <a:schemeClr val="tx1">
                    <a:lumMod val="50000"/>
                  </a:schemeClr>
                </a:solidFill>
              </a:rPr>
              <a:t> you during your clinical practice I - </a:t>
            </a:r>
            <a:r>
              <a:rPr lang="en-US" sz="2500" b="1" dirty="0">
                <a:solidFill>
                  <a:srgbClr val="C00000"/>
                </a:solidFill>
              </a:rPr>
              <a:t>four times.</a:t>
            </a:r>
          </a:p>
          <a:p>
            <a:r>
              <a:rPr lang="en-US" sz="2500" b="1" dirty="0">
                <a:solidFill>
                  <a:schemeClr val="tx1">
                    <a:lumMod val="50000"/>
                  </a:schemeClr>
                </a:solidFill>
              </a:rPr>
              <a:t>The first visit is solely to ensure that you have been placed in an appropriate classroom setting according to your area of study.  </a:t>
            </a:r>
          </a:p>
          <a:p>
            <a:r>
              <a:rPr lang="en-US" sz="2500" b="1" dirty="0">
                <a:solidFill>
                  <a:srgbClr val="C00000"/>
                </a:solidFill>
              </a:rPr>
              <a:t>Four</a:t>
            </a:r>
            <a:r>
              <a:rPr lang="en-US" sz="2500" b="1" dirty="0">
                <a:solidFill>
                  <a:schemeClr val="tx1">
                    <a:lumMod val="50000"/>
                  </a:schemeClr>
                </a:solidFill>
              </a:rPr>
              <a:t> evaluations will also be conducted.</a:t>
            </a:r>
          </a:p>
          <a:p>
            <a:endParaRPr lang="en-US" sz="2500" b="1" dirty="0">
              <a:solidFill>
                <a:schemeClr val="tx1">
                  <a:lumMod val="50000"/>
                </a:schemeClr>
              </a:solidFill>
            </a:endParaRPr>
          </a:p>
          <a:p>
            <a:pPr>
              <a:buNone/>
            </a:pPr>
            <a:r>
              <a:rPr lang="en-US" sz="2500" b="1" u="sng" dirty="0">
                <a:solidFill>
                  <a:schemeClr val="tx1">
                    <a:lumMod val="50000"/>
                  </a:schemeClr>
                </a:solidFill>
              </a:rPr>
              <a:t>Clinical Practice II</a:t>
            </a:r>
            <a:r>
              <a:rPr lang="en-US" sz="2500" b="1" dirty="0">
                <a:solidFill>
                  <a:schemeClr val="tx1">
                    <a:lumMod val="50000"/>
                  </a:schemeClr>
                </a:solidFill>
              </a:rPr>
              <a:t>: </a:t>
            </a:r>
          </a:p>
          <a:p>
            <a:pPr>
              <a:buNone/>
            </a:pPr>
            <a:r>
              <a:rPr lang="en-US" sz="2500" dirty="0">
                <a:solidFill>
                  <a:schemeClr val="tx1">
                    <a:lumMod val="50000"/>
                  </a:schemeClr>
                </a:solidFill>
              </a:rPr>
              <a:t>Your supervisor will observe you on the average of every other week, submitting </a:t>
            </a:r>
          </a:p>
          <a:p>
            <a:pPr>
              <a:buNone/>
            </a:pPr>
            <a:r>
              <a:rPr lang="en-US" sz="2500" b="1" dirty="0">
                <a:solidFill>
                  <a:srgbClr val="C00000"/>
                </a:solidFill>
              </a:rPr>
              <a:t>seven</a:t>
            </a:r>
            <a:r>
              <a:rPr lang="en-US" sz="2500" dirty="0">
                <a:solidFill>
                  <a:srgbClr val="C00000"/>
                </a:solidFill>
              </a:rPr>
              <a:t> </a:t>
            </a:r>
            <a:r>
              <a:rPr lang="en-US" sz="2500" b="1" dirty="0">
                <a:solidFill>
                  <a:srgbClr val="C00000"/>
                </a:solidFill>
              </a:rPr>
              <a:t>formative evaluations</a:t>
            </a:r>
            <a:r>
              <a:rPr lang="en-US" sz="2500" dirty="0">
                <a:solidFill>
                  <a:srgbClr val="C00000"/>
                </a:solidFill>
              </a:rPr>
              <a:t> </a:t>
            </a:r>
            <a:r>
              <a:rPr lang="en-US" sz="2500" dirty="0">
                <a:solidFill>
                  <a:schemeClr val="tx1">
                    <a:lumMod val="50000"/>
                  </a:schemeClr>
                </a:solidFill>
              </a:rPr>
              <a:t>and a final or summative evaluation, indicating a pass or fail grade.</a:t>
            </a:r>
          </a:p>
          <a:p>
            <a:pPr>
              <a:buNone/>
            </a:pPr>
            <a:endParaRPr lang="en-US" sz="2500" dirty="0">
              <a:solidFill>
                <a:schemeClr val="tx1">
                  <a:lumMod val="50000"/>
                </a:schemeClr>
              </a:solidFill>
            </a:endParaRPr>
          </a:p>
          <a:p>
            <a:r>
              <a:rPr lang="en-US" sz="2500" dirty="0">
                <a:solidFill>
                  <a:schemeClr val="tx1">
                    <a:lumMod val="50000"/>
                  </a:schemeClr>
                </a:solidFill>
              </a:rPr>
              <a:t>Your cooperating teacher will submit an on-line mid-semester evaluation and final evaluation.  </a:t>
            </a:r>
          </a:p>
          <a:p>
            <a:r>
              <a:rPr lang="en-US" sz="2500" dirty="0">
                <a:solidFill>
                  <a:schemeClr val="tx1">
                    <a:lumMod val="50000"/>
                  </a:schemeClr>
                </a:solidFill>
              </a:rPr>
              <a:t>Interns will have immediate access to evaluations submitted in Tk20.</a:t>
            </a:r>
          </a:p>
          <a:p>
            <a:pPr>
              <a:buNone/>
            </a:pPr>
            <a:endParaRPr lang="en-US" sz="2500" dirty="0">
              <a:solidFill>
                <a:schemeClr val="tx1">
                  <a:lumMod val="50000"/>
                </a:schemeClr>
              </a:solidFill>
            </a:endParaRPr>
          </a:p>
          <a:p>
            <a:pPr algn="ctr">
              <a:buNone/>
            </a:pPr>
            <a:r>
              <a:rPr lang="en-US" sz="2500" dirty="0">
                <a:solidFill>
                  <a:schemeClr val="tx1">
                    <a:lumMod val="50000"/>
                  </a:schemeClr>
                </a:solidFill>
              </a:rPr>
              <a:t>Ask your supervisor to share with you the evaluation form they will be using.</a:t>
            </a:r>
          </a:p>
          <a:p>
            <a:pPr algn="ctr">
              <a:buNone/>
            </a:pPr>
            <a:endParaRPr lang="en-US" sz="1500" dirty="0">
              <a:solidFill>
                <a:schemeClr val="tx1">
                  <a:lumMod val="50000"/>
                </a:schemeClr>
              </a:solidFill>
            </a:endParaRPr>
          </a:p>
          <a:p>
            <a:pPr algn="ctr">
              <a:buNone/>
            </a:pPr>
            <a:endParaRPr lang="en-US" sz="1500" dirty="0">
              <a:solidFill>
                <a:schemeClr val="tx1">
                  <a:lumMod val="50000"/>
                </a:schemeClr>
              </a:solidFill>
            </a:endParaRPr>
          </a:p>
          <a:p>
            <a:endParaRPr lang="en-US" sz="1500" dirty="0"/>
          </a:p>
        </p:txBody>
      </p:sp>
    </p:spTree>
    <p:extLst>
      <p:ext uri="{BB962C8B-B14F-4D97-AF65-F5344CB8AC3E}">
        <p14:creationId xmlns:p14="http://schemas.microsoft.com/office/powerpoint/2010/main" val="14733829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B050"/>
                </a:solidFill>
              </a:rPr>
              <a:t>Evaluation Process continued…</a:t>
            </a:r>
            <a:endParaRPr lang="en-US" dirty="0"/>
          </a:p>
        </p:txBody>
      </p:sp>
      <p:sp>
        <p:nvSpPr>
          <p:cNvPr id="3" name="Content Placeholder 2"/>
          <p:cNvSpPr>
            <a:spLocks noGrp="1"/>
          </p:cNvSpPr>
          <p:nvPr>
            <p:ph idx="1"/>
          </p:nvPr>
        </p:nvSpPr>
        <p:spPr/>
        <p:txBody>
          <a:bodyPr>
            <a:normAutofit/>
          </a:bodyPr>
          <a:lstStyle/>
          <a:p>
            <a:pPr marL="0" indent="0" algn="ctr">
              <a:buNone/>
            </a:pPr>
            <a:endParaRPr lang="en-US" sz="2400" b="1" dirty="0"/>
          </a:p>
          <a:p>
            <a:pPr marL="0" indent="0" algn="ctr">
              <a:buNone/>
            </a:pPr>
            <a:r>
              <a:rPr lang="en-US" b="1" dirty="0"/>
              <a:t>Effective Fall 2017, </a:t>
            </a:r>
          </a:p>
          <a:p>
            <a:pPr marL="0" indent="0" algn="ctr">
              <a:buNone/>
            </a:pPr>
            <a:r>
              <a:rPr lang="en-US" b="1" dirty="0"/>
              <a:t>all teacher candidates must complete </a:t>
            </a:r>
            <a:r>
              <a:rPr lang="en-US" b="1" dirty="0" err="1"/>
              <a:t>edTPA</a:t>
            </a:r>
            <a:r>
              <a:rPr lang="en-US" b="1" dirty="0"/>
              <a:t>.</a:t>
            </a:r>
          </a:p>
          <a:p>
            <a:pPr marL="0" indent="0" algn="ctr">
              <a:buNone/>
            </a:pPr>
            <a:endParaRPr lang="en-US" b="1" dirty="0"/>
          </a:p>
          <a:p>
            <a:pPr>
              <a:buFontTx/>
              <a:buChar char="-"/>
            </a:pPr>
            <a:r>
              <a:rPr lang="en-US" sz="2400" dirty="0"/>
              <a:t>This is a mandatory NJ DoE requirement (no exemptions). </a:t>
            </a:r>
          </a:p>
          <a:p>
            <a:pPr>
              <a:buFontTx/>
              <a:buChar char="-"/>
            </a:pPr>
            <a:r>
              <a:rPr lang="en-US" sz="2400" dirty="0"/>
              <a:t>Students are responsible for the $300 fee.</a:t>
            </a:r>
          </a:p>
          <a:p>
            <a:pPr>
              <a:buFontTx/>
              <a:buChar char="-"/>
            </a:pPr>
            <a:r>
              <a:rPr lang="en-US" sz="2400" dirty="0"/>
              <a:t>This performance assessment involves video recording, lesson analysis and external evaluations.</a:t>
            </a:r>
          </a:p>
          <a:p>
            <a:pPr marL="0" indent="0" algn="ctr">
              <a:buNone/>
            </a:pPr>
            <a:r>
              <a:rPr lang="en-US" sz="2600" b="1" dirty="0"/>
              <a:t>Planning Session attendance is REQUIRED!</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524000"/>
            <a:ext cx="1333500"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1524000"/>
            <a:ext cx="1335087"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33519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D0989-E3E5-41DB-A78D-61E199491D89}"/>
              </a:ext>
            </a:extLst>
          </p:cNvPr>
          <p:cNvSpPr>
            <a:spLocks noGrp="1"/>
          </p:cNvSpPr>
          <p:nvPr>
            <p:ph type="title"/>
          </p:nvPr>
        </p:nvSpPr>
        <p:spPr>
          <a:xfrm>
            <a:off x="457200" y="274638"/>
            <a:ext cx="8229600" cy="1858962"/>
          </a:xfrm>
        </p:spPr>
        <p:txBody>
          <a:bodyPr>
            <a:normAutofit fontScale="90000"/>
          </a:bodyPr>
          <a:lstStyle/>
          <a:p>
            <a:br>
              <a:rPr lang="en-US" dirty="0"/>
            </a:br>
            <a:r>
              <a:rPr lang="en-US" dirty="0"/>
              <a:t>Planning for </a:t>
            </a:r>
            <a:r>
              <a:rPr lang="en-US" dirty="0" err="1"/>
              <a:t>edTPA</a:t>
            </a:r>
            <a:r>
              <a:rPr lang="en-US" dirty="0"/>
              <a:t>: </a:t>
            </a:r>
            <a:br>
              <a:rPr lang="en-US" dirty="0"/>
            </a:br>
            <a:r>
              <a:rPr lang="en-US" dirty="0"/>
              <a:t>A Workshop Series for </a:t>
            </a:r>
            <a:br>
              <a:rPr lang="en-US" dirty="0"/>
            </a:br>
            <a:r>
              <a:rPr lang="en-US" dirty="0"/>
              <a:t>Clinical Practice I Interns</a:t>
            </a:r>
            <a:br>
              <a:rPr lang="en-US" dirty="0"/>
            </a:br>
            <a:endParaRPr lang="en-US" dirty="0"/>
          </a:p>
        </p:txBody>
      </p:sp>
      <p:sp>
        <p:nvSpPr>
          <p:cNvPr id="3" name="Content Placeholder 2">
            <a:extLst>
              <a:ext uri="{FF2B5EF4-FFF2-40B4-BE49-F238E27FC236}">
                <a16:creationId xmlns:a16="http://schemas.microsoft.com/office/drawing/2014/main" id="{5DB23205-1719-4B43-A690-268E347D390E}"/>
              </a:ext>
            </a:extLst>
          </p:cNvPr>
          <p:cNvSpPr>
            <a:spLocks noGrp="1"/>
          </p:cNvSpPr>
          <p:nvPr>
            <p:ph sz="half" idx="1"/>
          </p:nvPr>
        </p:nvSpPr>
        <p:spPr>
          <a:xfrm>
            <a:off x="858794" y="2632504"/>
            <a:ext cx="4216689" cy="2699487"/>
          </a:xfrm>
        </p:spPr>
        <p:txBody>
          <a:bodyPr>
            <a:normAutofit fontScale="70000" lnSpcReduction="20000"/>
          </a:bodyPr>
          <a:lstStyle/>
          <a:p>
            <a:pPr marL="0" indent="0">
              <a:buNone/>
            </a:pPr>
            <a:endParaRPr lang="en-US" sz="1500" b="1" i="1" dirty="0"/>
          </a:p>
          <a:p>
            <a:pPr marL="0" indent="0">
              <a:buNone/>
            </a:pPr>
            <a:r>
              <a:rPr lang="en-US" b="1" i="1" dirty="0"/>
              <a:t>All sessions will be held via ZOOM from 12PM – 2PM </a:t>
            </a:r>
            <a:endParaRPr lang="en-US" dirty="0"/>
          </a:p>
          <a:p>
            <a:pPr marL="0" indent="0">
              <a:buNone/>
            </a:pPr>
            <a:endParaRPr lang="en-US" b="1" dirty="0"/>
          </a:p>
          <a:p>
            <a:pPr marL="0" indent="0">
              <a:buNone/>
            </a:pPr>
            <a:r>
              <a:rPr lang="en-US" b="1" dirty="0"/>
              <a:t>Attendance is REQUIRED; </a:t>
            </a:r>
          </a:p>
          <a:p>
            <a:pPr marL="0" indent="0">
              <a:buNone/>
            </a:pPr>
            <a:r>
              <a:rPr lang="en-US" b="1" dirty="0"/>
              <a:t>Please SAVE THESE DATES!!!</a:t>
            </a:r>
          </a:p>
          <a:p>
            <a:pPr marL="0" indent="0">
              <a:buNone/>
            </a:pPr>
            <a:endParaRPr lang="en-US" b="1" dirty="0"/>
          </a:p>
          <a:p>
            <a:pPr marL="0" indent="0">
              <a:buNone/>
            </a:pPr>
            <a:r>
              <a:rPr lang="en-US" b="1" dirty="0"/>
              <a:t>Forward your questions to </a:t>
            </a:r>
            <a:r>
              <a:rPr lang="en-US" b="1" dirty="0">
                <a:solidFill>
                  <a:srgbClr val="002060"/>
                </a:solidFill>
                <a:hlinkClick r:id="rId3"/>
              </a:rPr>
              <a:t>edtpa@njcu.edu</a:t>
            </a:r>
            <a:r>
              <a:rPr lang="en-US" b="1" dirty="0"/>
              <a:t>.</a:t>
            </a:r>
            <a:endParaRPr lang="en-US" dirty="0"/>
          </a:p>
          <a:p>
            <a:endParaRPr lang="en-US" dirty="0"/>
          </a:p>
          <a:p>
            <a:endParaRPr lang="en-US" dirty="0"/>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1043606375"/>
              </p:ext>
            </p:extLst>
          </p:nvPr>
        </p:nvGraphicFramePr>
        <p:xfrm>
          <a:off x="5288756" y="2609851"/>
          <a:ext cx="3525441" cy="269914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Graphic 5" descr="Learning">
            <a:extLst>
              <a:ext uri="{FF2B5EF4-FFF2-40B4-BE49-F238E27FC236}">
                <a16:creationId xmlns:a16="http://schemas.microsoft.com/office/drawing/2014/main" id="{FE130EDC-6F0A-417B-A698-CF2C65F0A3B3}"/>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9210" y="1317667"/>
            <a:ext cx="1080000" cy="1080000"/>
          </a:xfrm>
          <a:prstGeom prst="rect">
            <a:avLst/>
          </a:prstGeom>
        </p:spPr>
      </p:pic>
    </p:spTree>
    <p:extLst>
      <p:ext uri="{BB962C8B-B14F-4D97-AF65-F5344CB8AC3E}">
        <p14:creationId xmlns:p14="http://schemas.microsoft.com/office/powerpoint/2010/main" val="4225482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a:t>
            </a:r>
            <a:r>
              <a:rPr lang="en-US" b="1" dirty="0">
                <a:solidFill>
                  <a:srgbClr val="00B050"/>
                </a:solidFill>
              </a:rPr>
              <a:t>Important Forms</a:t>
            </a:r>
          </a:p>
        </p:txBody>
      </p:sp>
      <p:sp>
        <p:nvSpPr>
          <p:cNvPr id="3" name="Content Placeholder 2"/>
          <p:cNvSpPr>
            <a:spLocks noGrp="1"/>
          </p:cNvSpPr>
          <p:nvPr>
            <p:ph idx="1"/>
          </p:nvPr>
        </p:nvSpPr>
        <p:spPr>
          <a:xfrm>
            <a:off x="457200" y="1295400"/>
            <a:ext cx="8229600" cy="5013960"/>
          </a:xfrm>
        </p:spPr>
        <p:txBody>
          <a:bodyPr>
            <a:normAutofit fontScale="92500" lnSpcReduction="10000"/>
          </a:bodyPr>
          <a:lstStyle/>
          <a:p>
            <a:pPr>
              <a:buNone/>
            </a:pPr>
            <a:r>
              <a:rPr lang="en-US" sz="1600" b="1" u="sng" dirty="0"/>
              <a:t>Withdrawal Form</a:t>
            </a:r>
          </a:p>
          <a:p>
            <a:r>
              <a:rPr lang="en-US" sz="1600" dirty="0"/>
              <a:t>If you plan to withdraw you must first contact the CTPP Department.</a:t>
            </a:r>
          </a:p>
          <a:p>
            <a:r>
              <a:rPr lang="en-US" sz="1600" dirty="0"/>
              <a:t>Submit a completed withdrawal form in the CTPP (form is available on the CTPP website).</a:t>
            </a:r>
          </a:p>
          <a:p>
            <a:r>
              <a:rPr lang="en-US" sz="1600" dirty="0"/>
              <a:t>Apprise yourself of the registrar’s withdrawal policies and deadlines.</a:t>
            </a:r>
            <a:endParaRPr lang="en-US" sz="1600" b="1" u="sng" dirty="0"/>
          </a:p>
          <a:p>
            <a:pPr>
              <a:buNone/>
            </a:pPr>
            <a:endParaRPr lang="en-US" sz="1600" b="1" u="sng" dirty="0"/>
          </a:p>
          <a:p>
            <a:pPr>
              <a:buNone/>
            </a:pPr>
            <a:r>
              <a:rPr lang="en-US" sz="1600" b="1" u="sng" dirty="0"/>
              <a:t>Special Case Report Form</a:t>
            </a:r>
          </a:p>
          <a:p>
            <a:r>
              <a:rPr lang="en-US" sz="1600" dirty="0"/>
              <a:t>Once identified, challenges during the clinical component are outlined in a Special Case Report and addressed during a special case meeting.</a:t>
            </a:r>
            <a:endParaRPr lang="en-US" sz="1600" b="1" i="1" dirty="0"/>
          </a:p>
          <a:p>
            <a:pPr>
              <a:buNone/>
            </a:pPr>
            <a:endParaRPr lang="en-US" sz="1600" b="1" i="1" dirty="0"/>
          </a:p>
          <a:p>
            <a:pPr>
              <a:buNone/>
            </a:pPr>
            <a:r>
              <a:rPr lang="en-US" sz="1600" b="1" u="sng" dirty="0"/>
              <a:t>Absence Form and Policy</a:t>
            </a:r>
            <a:r>
              <a:rPr lang="en-US" sz="1600" b="1" u="sng" dirty="0">
                <a:solidFill>
                  <a:schemeClr val="bg1"/>
                </a:solidFill>
              </a:rPr>
              <a:t> Form &amp; Policy </a:t>
            </a:r>
          </a:p>
          <a:p>
            <a:pPr>
              <a:buNone/>
            </a:pPr>
            <a:r>
              <a:rPr lang="en-US" sz="1600" dirty="0"/>
              <a:t>Clinical Practice I  interns are allowed to be absent </a:t>
            </a:r>
            <a:r>
              <a:rPr lang="en-US" sz="1600" u="sng" dirty="0"/>
              <a:t>ONCE.</a:t>
            </a:r>
          </a:p>
          <a:p>
            <a:pPr>
              <a:buNone/>
            </a:pPr>
            <a:r>
              <a:rPr lang="en-US" sz="1600" dirty="0"/>
              <a:t>Clinical Practice II interns are allowed to be absent </a:t>
            </a:r>
            <a:r>
              <a:rPr lang="en-US" sz="1600" u="sng" dirty="0"/>
              <a:t>three times.</a:t>
            </a:r>
          </a:p>
          <a:p>
            <a:pPr>
              <a:buNone/>
            </a:pPr>
            <a:endParaRPr lang="en-US" sz="1600" dirty="0"/>
          </a:p>
          <a:p>
            <a:pPr algn="ctr">
              <a:buNone/>
            </a:pPr>
            <a:r>
              <a:rPr lang="en-US" sz="1600" b="1" i="1" dirty="0">
                <a:solidFill>
                  <a:srgbClr val="FF0000"/>
                </a:solidFill>
              </a:rPr>
              <a:t>Acceptable reasons for absences are for illness or death in the family</a:t>
            </a:r>
          </a:p>
          <a:p>
            <a:pPr>
              <a:buNone/>
            </a:pPr>
            <a:endParaRPr lang="en-US" sz="1600" dirty="0"/>
          </a:p>
          <a:p>
            <a:pPr>
              <a:buNone/>
            </a:pPr>
            <a:r>
              <a:rPr lang="en-US" sz="1600" dirty="0"/>
              <a:t>If you are going to be absent </a:t>
            </a:r>
            <a:r>
              <a:rPr lang="en-US" sz="1600" b="1" u="sng" dirty="0"/>
              <a:t>you must</a:t>
            </a:r>
            <a:r>
              <a:rPr lang="en-US" sz="1600" dirty="0"/>
              <a:t>:</a:t>
            </a:r>
          </a:p>
          <a:p>
            <a:pPr>
              <a:buNone/>
            </a:pPr>
            <a:r>
              <a:rPr lang="en-US" sz="1600" dirty="0"/>
              <a:t>	1- Inform the school : (The cooperating teacher and the main office)</a:t>
            </a:r>
          </a:p>
          <a:p>
            <a:pPr>
              <a:buNone/>
            </a:pPr>
            <a:r>
              <a:rPr lang="en-US" sz="1600" dirty="0"/>
              <a:t>	2-Call the clinical supervisor</a:t>
            </a:r>
          </a:p>
          <a:p>
            <a:pPr>
              <a:buNone/>
            </a:pPr>
            <a:r>
              <a:rPr lang="en-US" sz="1600" dirty="0"/>
              <a:t>	3-Fill out a </a:t>
            </a:r>
            <a:r>
              <a:rPr lang="en-US" sz="1600" b="1" u="sng" dirty="0"/>
              <a:t>student absence form </a:t>
            </a:r>
            <a:r>
              <a:rPr lang="en-US" sz="1600" dirty="0"/>
              <a:t>located on the CTPP website</a:t>
            </a:r>
          </a:p>
          <a:p>
            <a:pPr>
              <a:buNone/>
            </a:pPr>
            <a:endParaRPr lang="en-US" sz="1600" b="1" i="1" dirty="0"/>
          </a:p>
        </p:txBody>
      </p:sp>
    </p:spTree>
    <p:extLst>
      <p:ext uri="{BB962C8B-B14F-4D97-AF65-F5344CB8AC3E}">
        <p14:creationId xmlns:p14="http://schemas.microsoft.com/office/powerpoint/2010/main" val="10377301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B050"/>
                </a:solidFill>
              </a:rPr>
              <a:t>Clinical Policies</a:t>
            </a:r>
          </a:p>
        </p:txBody>
      </p:sp>
      <p:sp>
        <p:nvSpPr>
          <p:cNvPr id="3" name="Content Placeholder 2"/>
          <p:cNvSpPr>
            <a:spLocks noGrp="1"/>
          </p:cNvSpPr>
          <p:nvPr>
            <p:ph idx="1"/>
          </p:nvPr>
        </p:nvSpPr>
        <p:spPr/>
        <p:txBody>
          <a:bodyPr>
            <a:normAutofit fontScale="25000" lnSpcReduction="20000"/>
          </a:bodyPr>
          <a:lstStyle/>
          <a:p>
            <a:pPr>
              <a:lnSpc>
                <a:spcPct val="110000"/>
              </a:lnSpc>
              <a:buNone/>
            </a:pPr>
            <a:r>
              <a:rPr lang="en-US" dirty="0">
                <a:solidFill>
                  <a:schemeClr val="tx1">
                    <a:lumMod val="50000"/>
                  </a:schemeClr>
                </a:solidFill>
              </a:rPr>
              <a:t>	</a:t>
            </a:r>
          </a:p>
          <a:p>
            <a:pPr algn="ctr">
              <a:lnSpc>
                <a:spcPct val="110000"/>
              </a:lnSpc>
              <a:buNone/>
            </a:pPr>
            <a:r>
              <a:rPr lang="en-US" sz="7200" dirty="0"/>
              <a:t>Students will be given </a:t>
            </a:r>
            <a:r>
              <a:rPr lang="en-US" sz="7200" b="1" dirty="0"/>
              <a:t>two opportunities </a:t>
            </a:r>
            <a:r>
              <a:rPr lang="en-US" sz="7200" dirty="0"/>
              <a:t>to be successful in  </a:t>
            </a:r>
          </a:p>
          <a:p>
            <a:pPr algn="ctr">
              <a:lnSpc>
                <a:spcPct val="110000"/>
              </a:lnSpc>
              <a:buNone/>
            </a:pPr>
            <a:r>
              <a:rPr lang="en-US" sz="7200" dirty="0"/>
              <a:t>Clinical Practice I or Clinical Practice II</a:t>
            </a:r>
          </a:p>
          <a:p>
            <a:pPr>
              <a:lnSpc>
                <a:spcPct val="110000"/>
              </a:lnSpc>
              <a:buNone/>
            </a:pPr>
            <a:r>
              <a:rPr lang="en-US" sz="7200" dirty="0"/>
              <a:t>	This applies whether the two opportunities take place in the same semester or two different semesters. The timeline for the second placement will be determined by the department chairperson and director of the CTPP.</a:t>
            </a:r>
          </a:p>
          <a:p>
            <a:pPr>
              <a:lnSpc>
                <a:spcPct val="110000"/>
              </a:lnSpc>
              <a:buNone/>
            </a:pPr>
            <a:endParaRPr lang="en-US" sz="7200" dirty="0"/>
          </a:p>
          <a:p>
            <a:pPr>
              <a:lnSpc>
                <a:spcPct val="110000"/>
              </a:lnSpc>
              <a:buNone/>
            </a:pPr>
            <a:r>
              <a:rPr lang="en-US" sz="7200" dirty="0"/>
              <a:t>	If the second opportunity takes place in a subsequent semester, a new application must be submitted to the CTPP.  </a:t>
            </a:r>
          </a:p>
          <a:p>
            <a:pPr>
              <a:lnSpc>
                <a:spcPct val="110000"/>
              </a:lnSpc>
              <a:buNone/>
            </a:pPr>
            <a:r>
              <a:rPr lang="en-US" sz="7200" dirty="0"/>
              <a:t>	</a:t>
            </a:r>
          </a:p>
          <a:p>
            <a:pPr>
              <a:lnSpc>
                <a:spcPct val="110000"/>
              </a:lnSpc>
              <a:buNone/>
            </a:pPr>
            <a:r>
              <a:rPr lang="en-US" sz="7200" dirty="0"/>
              <a:t>	The student will be responsible for paying the tuition as well as the Clinical Practice I or Clinical Practice II fee, and registering for any co-requisite courses needed.</a:t>
            </a:r>
          </a:p>
          <a:p>
            <a:pPr algn="ctr">
              <a:lnSpc>
                <a:spcPct val="110000"/>
              </a:lnSpc>
              <a:buNone/>
              <a:defRPr/>
            </a:pPr>
            <a:r>
              <a:rPr lang="en-US" sz="7200" dirty="0"/>
              <a:t>	 All Policies and forms can be viewed on the CTPP website </a:t>
            </a:r>
          </a:p>
          <a:p>
            <a:pPr algn="ctr">
              <a:lnSpc>
                <a:spcPct val="110000"/>
              </a:lnSpc>
              <a:buNone/>
              <a:defRPr/>
            </a:pPr>
            <a:r>
              <a:rPr lang="en-US" sz="7200" dirty="0">
                <a:solidFill>
                  <a:srgbClr val="C00000"/>
                </a:solidFill>
                <a:hlinkClick r:id="rId2"/>
              </a:rPr>
              <a:t>www.njcu.edu/coe/ctpp</a:t>
            </a:r>
            <a:endParaRPr lang="en-US" sz="7200" dirty="0">
              <a:solidFill>
                <a:srgbClr val="C00000"/>
              </a:solidFill>
            </a:endParaRPr>
          </a:p>
          <a:p>
            <a:endParaRPr lang="en-US" dirty="0"/>
          </a:p>
        </p:txBody>
      </p:sp>
    </p:spTree>
    <p:extLst>
      <p:ext uri="{BB962C8B-B14F-4D97-AF65-F5344CB8AC3E}">
        <p14:creationId xmlns:p14="http://schemas.microsoft.com/office/powerpoint/2010/main" val="10157520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B050"/>
                </a:solidFill>
              </a:rPr>
              <a:t>IMPORTANT WEBSITE LINKS</a:t>
            </a:r>
          </a:p>
        </p:txBody>
      </p:sp>
      <p:sp>
        <p:nvSpPr>
          <p:cNvPr id="3" name="Content Placeholder 2"/>
          <p:cNvSpPr>
            <a:spLocks noGrp="1"/>
          </p:cNvSpPr>
          <p:nvPr>
            <p:ph idx="1"/>
          </p:nvPr>
        </p:nvSpPr>
        <p:spPr>
          <a:xfrm>
            <a:off x="457200" y="1417638"/>
            <a:ext cx="8229600" cy="4708525"/>
          </a:xfrm>
        </p:spPr>
        <p:txBody>
          <a:bodyPr>
            <a:normAutofit/>
          </a:bodyPr>
          <a:lstStyle/>
          <a:p>
            <a:pPr algn="ctr"/>
            <a:endParaRPr lang="en-US" sz="2400" b="1" dirty="0"/>
          </a:p>
          <a:p>
            <a:pPr algn="ctr"/>
            <a:endParaRPr lang="en-US" sz="2400" b="1" dirty="0"/>
          </a:p>
          <a:p>
            <a:pPr algn="ctr"/>
            <a:r>
              <a:rPr lang="en-US" sz="2400" b="1" dirty="0"/>
              <a:t>New Jersey Department of Education </a:t>
            </a:r>
          </a:p>
          <a:p>
            <a:pPr marL="0" indent="0" algn="ctr">
              <a:buNone/>
            </a:pPr>
            <a:r>
              <a:rPr lang="en-US" sz="2000" u="sng" dirty="0">
                <a:hlinkClick r:id="rId2"/>
              </a:rPr>
              <a:t>http://www.state.nj.us/education/educators/license/</a:t>
            </a:r>
            <a:endParaRPr lang="en-US" sz="2000" dirty="0"/>
          </a:p>
          <a:p>
            <a:pPr marL="0" indent="0" algn="ctr">
              <a:buNone/>
            </a:pPr>
            <a:r>
              <a:rPr lang="en-US" sz="2000" dirty="0"/>
              <a:t>	Customer Service : (609) 292-2070.</a:t>
            </a:r>
          </a:p>
          <a:p>
            <a:pPr marL="0" indent="0" algn="ctr">
              <a:buNone/>
            </a:pPr>
            <a:r>
              <a:rPr lang="en-US" sz="2000" dirty="0"/>
              <a:t>Monday through Friday (except major holidays)</a:t>
            </a:r>
          </a:p>
          <a:p>
            <a:pPr marL="0" indent="0" algn="ctr">
              <a:buNone/>
            </a:pPr>
            <a:endParaRPr lang="en-US" sz="2000" dirty="0"/>
          </a:p>
          <a:p>
            <a:pPr algn="ctr"/>
            <a:r>
              <a:rPr lang="en-US" sz="2400" b="1" dirty="0"/>
              <a:t>PRAXIS TEST INFORMATION</a:t>
            </a:r>
          </a:p>
          <a:p>
            <a:pPr marL="0" indent="0" algn="ctr">
              <a:buNone/>
            </a:pPr>
            <a:r>
              <a:rPr lang="en-US" sz="2000" dirty="0">
                <a:hlinkClick r:id="rId3"/>
              </a:rPr>
              <a:t>www.ets.org</a:t>
            </a:r>
            <a:r>
              <a:rPr lang="en-US" sz="2000" dirty="0"/>
              <a:t> - (800) 772 9476 </a:t>
            </a:r>
          </a:p>
          <a:p>
            <a:pPr marL="0" indent="0" algn="ctr">
              <a:buNone/>
            </a:pPr>
            <a:endParaRPr lang="en-US" sz="2000" dirty="0"/>
          </a:p>
          <a:p>
            <a:pPr marL="0" indent="0" algn="ctr">
              <a:buNone/>
            </a:pPr>
            <a:endParaRPr lang="en-US" sz="2400" dirty="0"/>
          </a:p>
          <a:p>
            <a:pPr marL="0" indent="0" algn="ctr">
              <a:buNone/>
            </a:pPr>
            <a:endParaRPr lang="en-US" dirty="0"/>
          </a:p>
          <a:p>
            <a:pPr marL="0" indent="0" algn="ctr">
              <a:buNone/>
            </a:pPr>
            <a:endParaRPr lang="en-US" dirty="0"/>
          </a:p>
        </p:txBody>
      </p:sp>
    </p:spTree>
    <p:extLst>
      <p:ext uri="{BB962C8B-B14F-4D97-AF65-F5344CB8AC3E}">
        <p14:creationId xmlns:p14="http://schemas.microsoft.com/office/powerpoint/2010/main" val="12326303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447800"/>
          </a:xfrm>
        </p:spPr>
        <p:txBody>
          <a:bodyPr>
            <a:normAutofit/>
          </a:bodyPr>
          <a:lstStyle/>
          <a:p>
            <a:r>
              <a:rPr lang="en-US" b="1" dirty="0">
                <a:solidFill>
                  <a:srgbClr val="00B050"/>
                </a:solidFill>
              </a:rPr>
              <a:t>CTPP CERTIFICATION PROCESS</a:t>
            </a:r>
          </a:p>
        </p:txBody>
      </p:sp>
      <p:sp>
        <p:nvSpPr>
          <p:cNvPr id="3" name="Content Placeholder 2"/>
          <p:cNvSpPr>
            <a:spLocks noGrp="1"/>
          </p:cNvSpPr>
          <p:nvPr>
            <p:ph idx="1"/>
          </p:nvPr>
        </p:nvSpPr>
        <p:spPr>
          <a:xfrm>
            <a:off x="457200" y="1219200"/>
            <a:ext cx="8229600" cy="5410200"/>
          </a:xfrm>
        </p:spPr>
        <p:txBody>
          <a:bodyPr>
            <a:normAutofit fontScale="25000" lnSpcReduction="20000"/>
          </a:bodyPr>
          <a:lstStyle/>
          <a:p>
            <a:pPr marL="0" indent="0">
              <a:buNone/>
            </a:pPr>
            <a:endParaRPr lang="en-US" sz="6400" b="1" i="1" u="sng" dirty="0">
              <a:solidFill>
                <a:srgbClr val="FF0000"/>
              </a:solidFill>
            </a:endParaRPr>
          </a:p>
          <a:p>
            <a:pPr marL="0" indent="0" algn="ctr">
              <a:buNone/>
            </a:pPr>
            <a:r>
              <a:rPr lang="en-US" sz="9600" b="1" u="sng" dirty="0">
                <a:solidFill>
                  <a:srgbClr val="00B050"/>
                </a:solidFill>
              </a:rPr>
              <a:t>Undergraduate Certification Applications </a:t>
            </a:r>
          </a:p>
          <a:p>
            <a:pPr marL="0" indent="0" algn="ctr">
              <a:buNone/>
            </a:pPr>
            <a:r>
              <a:rPr lang="en-US" sz="6400" i="1" dirty="0">
                <a:solidFill>
                  <a:srgbClr val="FF0000"/>
                </a:solidFill>
              </a:rPr>
              <a:t> </a:t>
            </a:r>
          </a:p>
          <a:p>
            <a:pPr marL="0" indent="0" algn="ctr">
              <a:buNone/>
            </a:pPr>
            <a:r>
              <a:rPr lang="en-US" sz="6400" i="1" dirty="0">
                <a:solidFill>
                  <a:srgbClr val="FF0000"/>
                </a:solidFill>
              </a:rPr>
              <a:t>To be submitted in the Graduation Clearance office </a:t>
            </a:r>
            <a:endParaRPr lang="en-US" sz="6400" dirty="0">
              <a:solidFill>
                <a:srgbClr val="FF0000"/>
              </a:solidFill>
            </a:endParaRPr>
          </a:p>
          <a:p>
            <a:pPr marL="0" indent="0" algn="ctr">
              <a:buNone/>
            </a:pPr>
            <a:r>
              <a:rPr lang="en-US" sz="3700" dirty="0"/>
              <a:t> </a:t>
            </a:r>
          </a:p>
          <a:p>
            <a:pPr marL="0" indent="0" algn="ctr">
              <a:buNone/>
            </a:pPr>
            <a:r>
              <a:rPr lang="en-US" sz="6400" dirty="0"/>
              <a:t>The Office of Undergraduate Clearance will forward the UG certification applications to the CTPP toward the end of : </a:t>
            </a:r>
            <a:r>
              <a:rPr lang="en-US" sz="6400" b="1" dirty="0"/>
              <a:t>January, June and August.  </a:t>
            </a:r>
          </a:p>
          <a:p>
            <a:pPr marL="0" indent="0" algn="ctr">
              <a:buNone/>
            </a:pPr>
            <a:endParaRPr lang="en-US" sz="6400" b="1" dirty="0"/>
          </a:p>
          <a:p>
            <a:pPr marL="0" indent="0" algn="ctr">
              <a:buNone/>
            </a:pPr>
            <a:r>
              <a:rPr lang="en-US" sz="6400" i="1" dirty="0"/>
              <a:t>Dates for application delivery are decided by the Office of Undergraduate Clearance each semester.</a:t>
            </a:r>
          </a:p>
          <a:p>
            <a:pPr marL="0" indent="0">
              <a:buNone/>
            </a:pPr>
            <a:r>
              <a:rPr lang="en-US" sz="6400" b="1" dirty="0"/>
              <a:t>	</a:t>
            </a:r>
            <a:endParaRPr lang="en-US" sz="6400" b="1" i="1" u="sng" dirty="0">
              <a:solidFill>
                <a:srgbClr val="FF0000"/>
              </a:solidFill>
            </a:endParaRPr>
          </a:p>
          <a:p>
            <a:pPr marL="0" indent="0" algn="ctr">
              <a:buNone/>
            </a:pPr>
            <a:r>
              <a:rPr lang="en-US" sz="9600" b="1" u="sng" dirty="0">
                <a:solidFill>
                  <a:srgbClr val="00B050"/>
                </a:solidFill>
              </a:rPr>
              <a:t>Graduate Certification Applications </a:t>
            </a:r>
            <a:endParaRPr lang="en-US" sz="9600" b="1" i="1" u="sng" dirty="0">
              <a:solidFill>
                <a:srgbClr val="FF0000"/>
              </a:solidFill>
            </a:endParaRPr>
          </a:p>
          <a:p>
            <a:pPr marL="0" indent="0" algn="ctr">
              <a:buNone/>
            </a:pPr>
            <a:r>
              <a:rPr lang="en-US" sz="6400" i="1" dirty="0">
                <a:solidFill>
                  <a:srgbClr val="FF0000"/>
                </a:solidFill>
              </a:rPr>
              <a:t>To  be submitted in the CTPP department </a:t>
            </a:r>
            <a:endParaRPr lang="en-US" sz="6400" dirty="0">
              <a:solidFill>
                <a:srgbClr val="FF0000"/>
              </a:solidFill>
            </a:endParaRPr>
          </a:p>
          <a:p>
            <a:pPr marL="0" indent="0" algn="ctr">
              <a:buNone/>
            </a:pPr>
            <a:endParaRPr lang="en-US" sz="3700" dirty="0"/>
          </a:p>
          <a:p>
            <a:pPr marL="0" indent="0" algn="ctr">
              <a:buNone/>
            </a:pPr>
            <a:r>
              <a:rPr lang="en-US" sz="6400" dirty="0"/>
              <a:t>Certification application directions with a link can be requested by emailing </a:t>
            </a:r>
            <a:r>
              <a:rPr lang="en-US" sz="6400" dirty="0">
                <a:hlinkClick r:id="rId2"/>
              </a:rPr>
              <a:t>ctppcert@njcu.edu</a:t>
            </a:r>
            <a:r>
              <a:rPr lang="en-US" sz="6400" dirty="0"/>
              <a:t> .</a:t>
            </a:r>
          </a:p>
          <a:p>
            <a:pPr marL="0" indent="0" algn="ctr">
              <a:buNone/>
            </a:pPr>
            <a:endParaRPr lang="en-US" sz="6400" dirty="0"/>
          </a:p>
          <a:p>
            <a:pPr marL="0" indent="0" algn="ctr">
              <a:buNone/>
            </a:pPr>
            <a:r>
              <a:rPr lang="en-US" sz="6400" dirty="0"/>
              <a:t>All graduate certification applications with supporting documentation can be forwarded to </a:t>
            </a:r>
            <a:r>
              <a:rPr lang="en-US" sz="6400" dirty="0">
                <a:hlinkClick r:id="rId3"/>
              </a:rPr>
              <a:t>gradcert@njcu.edu</a:t>
            </a:r>
            <a:r>
              <a:rPr lang="en-US" sz="6400" dirty="0"/>
              <a:t>.</a:t>
            </a:r>
            <a:endParaRPr lang="en-US" sz="6400" b="1" dirty="0">
              <a:solidFill>
                <a:srgbClr val="FF0000"/>
              </a:solidFill>
            </a:endParaRPr>
          </a:p>
          <a:p>
            <a:pPr marL="0" indent="0">
              <a:buNone/>
            </a:pPr>
            <a:endParaRPr lang="en-US" sz="6400" dirty="0"/>
          </a:p>
          <a:p>
            <a:pPr marL="0" indent="0" algn="ctr">
              <a:buNone/>
            </a:pPr>
            <a:r>
              <a:rPr lang="en-US" sz="6400" b="1" dirty="0">
                <a:solidFill>
                  <a:srgbClr val="FF0000"/>
                </a:solidFill>
              </a:rPr>
              <a:t>Please Note:  </a:t>
            </a:r>
          </a:p>
          <a:p>
            <a:pPr marL="0" indent="0" algn="ctr">
              <a:buNone/>
            </a:pPr>
            <a:r>
              <a:rPr lang="en-US" sz="6400" dirty="0"/>
              <a:t>If you have an academic or financial hold, the official transcripts will not be forwarded by the registrar which will prevent your application from being processed.</a:t>
            </a:r>
          </a:p>
          <a:p>
            <a:pPr marL="0" indent="0">
              <a:buNone/>
            </a:pPr>
            <a:endParaRPr lang="en-US" dirty="0"/>
          </a:p>
        </p:txBody>
      </p:sp>
    </p:spTree>
    <p:extLst>
      <p:ext uri="{BB962C8B-B14F-4D97-AF65-F5344CB8AC3E}">
        <p14:creationId xmlns:p14="http://schemas.microsoft.com/office/powerpoint/2010/main" val="3269589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00B050"/>
                </a:solidFill>
              </a:rPr>
              <a:t>CTPP CERTIFICATION PROCESS Continued….</a:t>
            </a:r>
            <a:endParaRPr lang="en-US" dirty="0"/>
          </a:p>
        </p:txBody>
      </p:sp>
      <p:sp>
        <p:nvSpPr>
          <p:cNvPr id="3" name="Content Placeholder 2"/>
          <p:cNvSpPr>
            <a:spLocks noGrp="1"/>
          </p:cNvSpPr>
          <p:nvPr>
            <p:ph idx="1"/>
          </p:nvPr>
        </p:nvSpPr>
        <p:spPr>
          <a:xfrm>
            <a:off x="457200" y="1600200"/>
            <a:ext cx="8229600" cy="5105400"/>
          </a:xfrm>
        </p:spPr>
        <p:txBody>
          <a:bodyPr>
            <a:normAutofit/>
          </a:bodyPr>
          <a:lstStyle/>
          <a:p>
            <a:pPr marL="0" indent="0">
              <a:buNone/>
            </a:pPr>
            <a:endParaRPr lang="en-US" sz="2400" b="1" dirty="0">
              <a:solidFill>
                <a:srgbClr val="FF0000"/>
              </a:solidFill>
            </a:endParaRPr>
          </a:p>
          <a:p>
            <a:pPr marL="0" indent="0">
              <a:buNone/>
            </a:pPr>
            <a:r>
              <a:rPr lang="en-US" b="1" u="sng" dirty="0">
                <a:solidFill>
                  <a:srgbClr val="FF0000"/>
                </a:solidFill>
              </a:rPr>
              <a:t>Payment Receipt </a:t>
            </a:r>
          </a:p>
          <a:p>
            <a:pPr marL="0" indent="0">
              <a:buNone/>
            </a:pPr>
            <a:r>
              <a:rPr lang="en-US" sz="2400" b="1" u="sng" dirty="0"/>
              <a:t>Graduate Students: </a:t>
            </a:r>
          </a:p>
          <a:p>
            <a:pPr marL="0" indent="0">
              <a:buNone/>
            </a:pPr>
            <a:r>
              <a:rPr lang="en-US" sz="2400" dirty="0"/>
              <a:t>A receipt for your on-line payment will be forwarded to your email.</a:t>
            </a:r>
          </a:p>
          <a:p>
            <a:pPr marL="0" indent="0">
              <a:buNone/>
            </a:pPr>
            <a:endParaRPr lang="en-US" sz="2400" dirty="0"/>
          </a:p>
          <a:p>
            <a:pPr marL="0" indent="0">
              <a:buNone/>
            </a:pPr>
            <a:r>
              <a:rPr lang="en-US" sz="2800" b="1" u="sng" dirty="0">
                <a:solidFill>
                  <a:srgbClr val="FF0000"/>
                </a:solidFill>
              </a:rPr>
              <a:t>REFUNDS</a:t>
            </a:r>
            <a:r>
              <a:rPr lang="en-US" sz="2800" b="1" dirty="0">
                <a:solidFill>
                  <a:srgbClr val="FF0000"/>
                </a:solidFill>
              </a:rPr>
              <a:t> </a:t>
            </a:r>
          </a:p>
          <a:p>
            <a:pPr marL="0" indent="0">
              <a:buNone/>
            </a:pPr>
            <a:r>
              <a:rPr lang="en-US" sz="2400" dirty="0"/>
              <a:t>If you require a refund, please email the ctpp with your name, student ID, the amount paid and the CTPP will submit a refund on your behalf.</a:t>
            </a:r>
          </a:p>
          <a:p>
            <a:pPr marL="0" indent="0">
              <a:buNone/>
            </a:pPr>
            <a:endParaRPr lang="en-US" sz="2800" dirty="0"/>
          </a:p>
          <a:p>
            <a:pPr marL="0" indent="0">
              <a:buNone/>
            </a:pPr>
            <a:endParaRPr lang="en-US" sz="2800" dirty="0"/>
          </a:p>
        </p:txBody>
      </p:sp>
    </p:spTree>
    <p:extLst>
      <p:ext uri="{BB962C8B-B14F-4D97-AF65-F5344CB8AC3E}">
        <p14:creationId xmlns:p14="http://schemas.microsoft.com/office/powerpoint/2010/main" val="28773101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66800"/>
          </a:xfrm>
        </p:spPr>
        <p:txBody>
          <a:bodyPr>
            <a:normAutofit fontScale="90000"/>
          </a:bodyPr>
          <a:lstStyle/>
          <a:p>
            <a:r>
              <a:rPr lang="en-US" b="1" dirty="0">
                <a:solidFill>
                  <a:srgbClr val="00B050"/>
                </a:solidFill>
              </a:rPr>
              <a:t>CTPP CERTIFICATION PROCESS Continued….</a:t>
            </a:r>
            <a:endParaRPr lang="en-US" dirty="0"/>
          </a:p>
        </p:txBody>
      </p:sp>
      <p:sp>
        <p:nvSpPr>
          <p:cNvPr id="3" name="Content Placeholder 2"/>
          <p:cNvSpPr>
            <a:spLocks noGrp="1"/>
          </p:cNvSpPr>
          <p:nvPr>
            <p:ph idx="1"/>
          </p:nvPr>
        </p:nvSpPr>
        <p:spPr>
          <a:xfrm>
            <a:off x="457200" y="1219200"/>
            <a:ext cx="8229600" cy="5410200"/>
          </a:xfrm>
        </p:spPr>
        <p:txBody>
          <a:bodyPr>
            <a:normAutofit fontScale="25000" lnSpcReduction="20000"/>
          </a:bodyPr>
          <a:lstStyle/>
          <a:p>
            <a:pPr marL="0" indent="0">
              <a:buNone/>
            </a:pPr>
            <a:endParaRPr lang="en-US" sz="6400" dirty="0"/>
          </a:p>
          <a:p>
            <a:pPr marL="0" indent="0">
              <a:buNone/>
            </a:pPr>
            <a:r>
              <a:rPr lang="en-US" sz="6400" dirty="0"/>
              <a:t>Please allow </a:t>
            </a:r>
            <a:r>
              <a:rPr lang="en-US" sz="6400" b="1" u="sng" dirty="0">
                <a:solidFill>
                  <a:srgbClr val="FF0000"/>
                </a:solidFill>
              </a:rPr>
              <a:t>TWO - THREE full months for processing </a:t>
            </a:r>
            <a:r>
              <a:rPr lang="en-US" sz="6400" b="1" dirty="0">
                <a:solidFill>
                  <a:srgbClr val="FF0000"/>
                </a:solidFill>
              </a:rPr>
              <a:t> </a:t>
            </a:r>
          </a:p>
          <a:p>
            <a:pPr marL="0" indent="0">
              <a:buNone/>
            </a:pPr>
            <a:r>
              <a:rPr lang="en-US" sz="6400" dirty="0"/>
              <a:t>	</a:t>
            </a:r>
          </a:p>
          <a:p>
            <a:pPr marL="0" indent="0">
              <a:buNone/>
            </a:pPr>
            <a:r>
              <a:rPr lang="en-US" sz="6400" dirty="0"/>
              <a:t>Applications begin processing at the end of each month.  </a:t>
            </a:r>
          </a:p>
          <a:p>
            <a:pPr marL="0" indent="0">
              <a:buNone/>
            </a:pPr>
            <a:endParaRPr lang="en-US" sz="6400" dirty="0"/>
          </a:p>
          <a:p>
            <a:pPr marL="0" indent="0">
              <a:buNone/>
            </a:pPr>
            <a:r>
              <a:rPr lang="en-US" sz="6400" dirty="0"/>
              <a:t>For example, an application submitted on the 1</a:t>
            </a:r>
            <a:r>
              <a:rPr lang="en-US" sz="6400" baseline="30000" dirty="0"/>
              <a:t>st</a:t>
            </a:r>
            <a:r>
              <a:rPr lang="en-US" sz="6400" dirty="0"/>
              <a:t> of the month to the CTPP will begin to be processed on the last weekday of the month.</a:t>
            </a:r>
          </a:p>
          <a:p>
            <a:pPr marL="0" indent="0">
              <a:buNone/>
            </a:pPr>
            <a:r>
              <a:rPr lang="en-US" sz="6400" dirty="0"/>
              <a:t>	</a:t>
            </a:r>
          </a:p>
          <a:p>
            <a:pPr marL="0" indent="0">
              <a:buNone/>
            </a:pPr>
            <a:r>
              <a:rPr lang="en-US" sz="6400" b="1" u="sng" dirty="0">
                <a:solidFill>
                  <a:srgbClr val="FF0000"/>
                </a:solidFill>
              </a:rPr>
              <a:t>PLEASE KEEP IN MIND:</a:t>
            </a:r>
          </a:p>
          <a:p>
            <a:pPr marL="0" indent="0">
              <a:buNone/>
            </a:pPr>
            <a:endParaRPr lang="en-US" sz="6400" b="1" u="sng" dirty="0">
              <a:solidFill>
                <a:srgbClr val="FF0000"/>
              </a:solidFill>
            </a:endParaRPr>
          </a:p>
          <a:p>
            <a:pPr marL="0" indent="0">
              <a:buNone/>
            </a:pPr>
            <a:r>
              <a:rPr lang="en-US" sz="6400" b="1" u="sng" dirty="0"/>
              <a:t>MAY graduates </a:t>
            </a:r>
            <a:r>
              <a:rPr lang="en-US" sz="6400" dirty="0"/>
              <a:t>– The grades will not post to the official transcript until end of June </a:t>
            </a:r>
          </a:p>
          <a:p>
            <a:pPr marL="0" indent="0">
              <a:buNone/>
            </a:pPr>
            <a:endParaRPr lang="en-US" sz="6400" b="1" u="sng" dirty="0"/>
          </a:p>
          <a:p>
            <a:pPr marL="0" indent="0">
              <a:buNone/>
            </a:pPr>
            <a:r>
              <a:rPr lang="en-US" sz="6400" b="1" u="sng" dirty="0"/>
              <a:t>DECEMBER graduates- </a:t>
            </a:r>
            <a:r>
              <a:rPr lang="en-US" sz="6400" dirty="0"/>
              <a:t>The grades will not be posted to the official transcript until end of January</a:t>
            </a:r>
          </a:p>
          <a:p>
            <a:pPr marL="0" indent="0">
              <a:buNone/>
            </a:pPr>
            <a:endParaRPr lang="en-US" sz="6400" b="1" u="sng" dirty="0"/>
          </a:p>
          <a:p>
            <a:pPr marL="0" indent="0">
              <a:buNone/>
            </a:pPr>
            <a:r>
              <a:rPr lang="en-US" sz="6400" b="1" u="sng" dirty="0">
                <a:solidFill>
                  <a:srgbClr val="FF0000"/>
                </a:solidFill>
              </a:rPr>
              <a:t>The CTPP CAN NOT begin to process your certification application if:</a:t>
            </a:r>
            <a:endParaRPr lang="en-US" sz="6400" dirty="0">
              <a:solidFill>
                <a:srgbClr val="FF0000"/>
              </a:solidFill>
            </a:endParaRPr>
          </a:p>
          <a:p>
            <a:pPr marL="0" indent="0">
              <a:buNone/>
            </a:pPr>
            <a:r>
              <a:rPr lang="en-US" sz="6400" dirty="0"/>
              <a:t>	- Paperwork is incomplete </a:t>
            </a:r>
          </a:p>
          <a:p>
            <a:pPr marL="0" indent="0">
              <a:buNone/>
            </a:pPr>
            <a:r>
              <a:rPr lang="en-US" sz="6400" dirty="0"/>
              <a:t>	- If you have failed any required state exam or assessment</a:t>
            </a:r>
          </a:p>
          <a:p>
            <a:pPr marL="0" indent="0">
              <a:buNone/>
            </a:pPr>
            <a:r>
              <a:rPr lang="en-US" sz="6400" dirty="0"/>
              <a:t>	 -Final grades have not been posted to the official transcript</a:t>
            </a:r>
          </a:p>
          <a:p>
            <a:pPr marL="0" indent="0">
              <a:buNone/>
            </a:pPr>
            <a:r>
              <a:rPr lang="en-US" sz="6400" dirty="0"/>
              <a:t>	- If there is a hold on your transcript (i.e. : academic or financial hold)</a:t>
            </a:r>
          </a:p>
          <a:p>
            <a:pPr marL="0" indent="0">
              <a:buNone/>
            </a:pPr>
            <a:endParaRPr lang="en-US" sz="6400" i="1" dirty="0">
              <a:solidFill>
                <a:srgbClr val="FF0000"/>
              </a:solidFill>
            </a:endParaRPr>
          </a:p>
          <a:p>
            <a:pPr marL="0" indent="0">
              <a:buNone/>
            </a:pPr>
            <a:r>
              <a:rPr lang="en-US" sz="6400" b="1" i="1" dirty="0">
                <a:solidFill>
                  <a:srgbClr val="FF0000"/>
                </a:solidFill>
              </a:rPr>
              <a:t>Pending approval, your application will be forwarded to the state and an e-mail will be sent to you using the contact information provided on your certification application</a:t>
            </a:r>
          </a:p>
          <a:p>
            <a:pPr marL="0" indent="0">
              <a:buNone/>
            </a:pPr>
            <a:endParaRPr lang="en-US" dirty="0"/>
          </a:p>
        </p:txBody>
      </p:sp>
    </p:spTree>
    <p:extLst>
      <p:ext uri="{BB962C8B-B14F-4D97-AF65-F5344CB8AC3E}">
        <p14:creationId xmlns:p14="http://schemas.microsoft.com/office/powerpoint/2010/main" val="1969849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B050"/>
                </a:solidFill>
              </a:rPr>
              <a:t>CTPP CONTACT INFORMATION</a:t>
            </a:r>
          </a:p>
        </p:txBody>
      </p:sp>
      <p:sp>
        <p:nvSpPr>
          <p:cNvPr id="3" name="Content Placeholder 2"/>
          <p:cNvSpPr>
            <a:spLocks noGrp="1"/>
          </p:cNvSpPr>
          <p:nvPr>
            <p:ph idx="1"/>
          </p:nvPr>
        </p:nvSpPr>
        <p:spPr>
          <a:xfrm>
            <a:off x="457200" y="1143000"/>
            <a:ext cx="8229600" cy="5334000"/>
          </a:xfrm>
        </p:spPr>
        <p:txBody>
          <a:bodyPr>
            <a:normAutofit fontScale="25000" lnSpcReduction="20000"/>
          </a:bodyPr>
          <a:lstStyle/>
          <a:p>
            <a:pPr>
              <a:buNone/>
            </a:pPr>
            <a:endParaRPr lang="en-US" sz="4000" b="1" dirty="0">
              <a:solidFill>
                <a:schemeClr val="tx1">
                  <a:lumMod val="50000"/>
                </a:schemeClr>
              </a:solidFill>
            </a:endParaRPr>
          </a:p>
          <a:p>
            <a:pPr>
              <a:buNone/>
            </a:pPr>
            <a:r>
              <a:rPr lang="en-US" sz="6400" b="1" dirty="0">
                <a:solidFill>
                  <a:schemeClr val="tx1">
                    <a:lumMod val="50000"/>
                  </a:schemeClr>
                </a:solidFill>
              </a:rPr>
              <a:t>Location: </a:t>
            </a:r>
            <a:r>
              <a:rPr lang="en-US" sz="6400" dirty="0">
                <a:solidFill>
                  <a:schemeClr val="tx1">
                    <a:lumMod val="50000"/>
                  </a:schemeClr>
                </a:solidFill>
              </a:rPr>
              <a:t>Professional Studies Building, Room 203A </a:t>
            </a:r>
          </a:p>
          <a:p>
            <a:pPr>
              <a:buNone/>
            </a:pPr>
            <a:endParaRPr lang="en-US" sz="6400" b="1" dirty="0">
              <a:solidFill>
                <a:schemeClr val="tx1">
                  <a:lumMod val="50000"/>
                </a:schemeClr>
              </a:solidFill>
            </a:endParaRPr>
          </a:p>
          <a:p>
            <a:pPr>
              <a:buNone/>
            </a:pPr>
            <a:r>
              <a:rPr lang="en-US" sz="6400" b="1" dirty="0">
                <a:solidFill>
                  <a:schemeClr val="tx1">
                    <a:lumMod val="50000"/>
                  </a:schemeClr>
                </a:solidFill>
              </a:rPr>
              <a:t>Hours:  </a:t>
            </a:r>
            <a:r>
              <a:rPr lang="en-US" sz="6400" dirty="0">
                <a:solidFill>
                  <a:schemeClr val="tx1">
                    <a:lumMod val="50000"/>
                  </a:schemeClr>
                </a:solidFill>
              </a:rPr>
              <a:t>9:00 a.m. – 5:00 p.m.- Monday through Friday </a:t>
            </a:r>
          </a:p>
          <a:p>
            <a:pPr>
              <a:buNone/>
            </a:pPr>
            <a:r>
              <a:rPr lang="en-US" sz="6400" dirty="0">
                <a:solidFill>
                  <a:schemeClr val="tx1">
                    <a:lumMod val="50000"/>
                  </a:schemeClr>
                </a:solidFill>
              </a:rPr>
              <a:t>              </a:t>
            </a:r>
          </a:p>
          <a:p>
            <a:pPr>
              <a:buNone/>
            </a:pPr>
            <a:r>
              <a:rPr lang="en-US" sz="6400" b="1" dirty="0">
                <a:solidFill>
                  <a:schemeClr val="tx1">
                    <a:lumMod val="50000"/>
                  </a:schemeClr>
                </a:solidFill>
              </a:rPr>
              <a:t>Office Telephone: </a:t>
            </a:r>
            <a:r>
              <a:rPr lang="en-US" sz="6400" dirty="0">
                <a:solidFill>
                  <a:schemeClr val="tx1">
                    <a:lumMod val="50000"/>
                  </a:schemeClr>
                </a:solidFill>
              </a:rPr>
              <a:t>(201) 200-3015 - </a:t>
            </a:r>
            <a:r>
              <a:rPr lang="en-US" sz="6400" b="1" dirty="0">
                <a:solidFill>
                  <a:schemeClr val="tx1">
                    <a:lumMod val="50000"/>
                  </a:schemeClr>
                </a:solidFill>
              </a:rPr>
              <a:t>Fax: </a:t>
            </a:r>
            <a:r>
              <a:rPr lang="en-US" sz="6400" dirty="0">
                <a:solidFill>
                  <a:schemeClr val="tx1">
                    <a:lumMod val="50000"/>
                  </a:schemeClr>
                </a:solidFill>
              </a:rPr>
              <a:t>(201) 200-2334 </a:t>
            </a:r>
          </a:p>
          <a:p>
            <a:pPr>
              <a:buNone/>
            </a:pPr>
            <a:endParaRPr lang="en-US" sz="6400" b="1" dirty="0">
              <a:solidFill>
                <a:schemeClr val="tx1">
                  <a:lumMod val="50000"/>
                </a:schemeClr>
              </a:solidFill>
            </a:endParaRPr>
          </a:p>
          <a:p>
            <a:pPr>
              <a:buNone/>
            </a:pPr>
            <a:r>
              <a:rPr lang="en-US" sz="6400" b="1" dirty="0">
                <a:solidFill>
                  <a:schemeClr val="tx1">
                    <a:lumMod val="50000"/>
                  </a:schemeClr>
                </a:solidFill>
              </a:rPr>
              <a:t>Certification Questions Call: </a:t>
            </a:r>
            <a:r>
              <a:rPr lang="en-US" sz="6400" dirty="0">
                <a:solidFill>
                  <a:schemeClr val="tx1">
                    <a:lumMod val="50000"/>
                  </a:schemeClr>
                </a:solidFill>
              </a:rPr>
              <a:t>(201) 200-2079</a:t>
            </a:r>
          </a:p>
          <a:p>
            <a:pPr>
              <a:buNone/>
            </a:pPr>
            <a:endParaRPr lang="en-US" sz="6400" b="1" dirty="0">
              <a:solidFill>
                <a:schemeClr val="tx1">
                  <a:lumMod val="50000"/>
                </a:schemeClr>
              </a:solidFill>
            </a:endParaRPr>
          </a:p>
          <a:p>
            <a:pPr>
              <a:buNone/>
            </a:pPr>
            <a:r>
              <a:rPr lang="en-US" sz="6400" b="1" dirty="0">
                <a:solidFill>
                  <a:schemeClr val="tx1">
                    <a:lumMod val="50000"/>
                  </a:schemeClr>
                </a:solidFill>
              </a:rPr>
              <a:t>EMAIL: </a:t>
            </a:r>
            <a:r>
              <a:rPr lang="en-US" sz="6400" dirty="0">
                <a:solidFill>
                  <a:schemeClr val="tx1">
                    <a:lumMod val="50000"/>
                  </a:schemeClr>
                </a:solidFill>
                <a:hlinkClick r:id="rId2"/>
              </a:rPr>
              <a:t>ctppcert@njcu.edu</a:t>
            </a:r>
            <a:r>
              <a:rPr lang="en-US" sz="6400" dirty="0">
                <a:solidFill>
                  <a:schemeClr val="tx1">
                    <a:lumMod val="50000"/>
                  </a:schemeClr>
                </a:solidFill>
              </a:rPr>
              <a:t> </a:t>
            </a:r>
            <a:endParaRPr lang="en-US" sz="8000" dirty="0">
              <a:solidFill>
                <a:schemeClr val="tx1">
                  <a:lumMod val="50000"/>
                </a:schemeClr>
              </a:solidFill>
            </a:endParaRPr>
          </a:p>
          <a:p>
            <a:pPr>
              <a:buNone/>
            </a:pPr>
            <a:endParaRPr lang="it-IT" sz="8000" b="1" dirty="0">
              <a:solidFill>
                <a:schemeClr val="tx1">
                  <a:lumMod val="50000"/>
                </a:schemeClr>
              </a:solidFill>
            </a:endParaRPr>
          </a:p>
          <a:p>
            <a:pPr>
              <a:buNone/>
            </a:pPr>
            <a:r>
              <a:rPr lang="it-IT" sz="8000" b="1" dirty="0">
                <a:solidFill>
                  <a:schemeClr val="tx1">
                    <a:lumMod val="50000"/>
                  </a:schemeClr>
                </a:solidFill>
              </a:rPr>
              <a:t>CTPP Staff : </a:t>
            </a:r>
          </a:p>
          <a:p>
            <a:pPr>
              <a:buNone/>
            </a:pPr>
            <a:r>
              <a:rPr lang="it-IT" sz="6400" dirty="0">
                <a:solidFill>
                  <a:schemeClr val="tx1">
                    <a:lumMod val="50000"/>
                  </a:schemeClr>
                </a:solidFill>
              </a:rPr>
              <a:t>Brandi Warren, Director-  </a:t>
            </a:r>
            <a:r>
              <a:rPr lang="it-IT" sz="6400" b="1" dirty="0">
                <a:solidFill>
                  <a:schemeClr val="tx1">
                    <a:lumMod val="50000"/>
                  </a:schemeClr>
                </a:solidFill>
                <a:hlinkClick r:id="rId3"/>
              </a:rPr>
              <a:t>bwarren@njcu.edu</a:t>
            </a:r>
            <a:r>
              <a:rPr lang="it-IT" sz="6400" b="1" dirty="0">
                <a:solidFill>
                  <a:schemeClr val="tx1">
                    <a:lumMod val="50000"/>
                  </a:schemeClr>
                </a:solidFill>
              </a:rPr>
              <a:t> </a:t>
            </a:r>
            <a:endParaRPr lang="it-IT" sz="6400" b="1" u="sng" dirty="0">
              <a:solidFill>
                <a:schemeClr val="tx1">
                  <a:lumMod val="50000"/>
                </a:schemeClr>
              </a:solidFill>
            </a:endParaRPr>
          </a:p>
          <a:p>
            <a:pPr>
              <a:buNone/>
            </a:pPr>
            <a:r>
              <a:rPr lang="en-US" sz="6400" dirty="0">
                <a:solidFill>
                  <a:schemeClr val="tx1">
                    <a:lumMod val="50000"/>
                  </a:schemeClr>
                </a:solidFill>
              </a:rPr>
              <a:t>Cynthia Vazquez , Assistant Director &amp; Certification Administrator </a:t>
            </a:r>
            <a:r>
              <a:rPr lang="en-US" sz="6400" b="1" dirty="0">
                <a:solidFill>
                  <a:schemeClr val="tx1">
                    <a:lumMod val="50000"/>
                  </a:schemeClr>
                </a:solidFill>
              </a:rPr>
              <a:t>-</a:t>
            </a:r>
            <a:r>
              <a:rPr lang="en-US" sz="6400" b="1" u="sng" dirty="0">
                <a:solidFill>
                  <a:schemeClr val="tx1">
                    <a:lumMod val="50000"/>
                  </a:schemeClr>
                </a:solidFill>
              </a:rPr>
              <a:t> </a:t>
            </a:r>
            <a:r>
              <a:rPr lang="en-US" sz="6400" b="1" u="sng" dirty="0">
                <a:solidFill>
                  <a:schemeClr val="tx1">
                    <a:lumMod val="50000"/>
                  </a:schemeClr>
                </a:solidFill>
                <a:hlinkClick r:id="rId4"/>
              </a:rPr>
              <a:t>cvazquez@njcu.edu</a:t>
            </a:r>
            <a:endParaRPr lang="en-US" sz="6400" b="1" u="sng" dirty="0">
              <a:solidFill>
                <a:schemeClr val="tx1">
                  <a:lumMod val="50000"/>
                </a:schemeClr>
              </a:solidFill>
            </a:endParaRPr>
          </a:p>
          <a:p>
            <a:pPr>
              <a:buNone/>
            </a:pPr>
            <a:r>
              <a:rPr lang="en-US" sz="6400" dirty="0">
                <a:solidFill>
                  <a:schemeClr val="tx1">
                    <a:lumMod val="50000"/>
                  </a:schemeClr>
                </a:solidFill>
              </a:rPr>
              <a:t>Jeanne Beckner, Administrative Assistant </a:t>
            </a:r>
            <a:r>
              <a:rPr lang="en-US" sz="6400" b="1" dirty="0">
                <a:solidFill>
                  <a:schemeClr val="tx1">
                    <a:lumMod val="50000"/>
                  </a:schemeClr>
                </a:solidFill>
              </a:rPr>
              <a:t>- </a:t>
            </a:r>
            <a:r>
              <a:rPr lang="en-US" sz="6400" b="1" u="sng" dirty="0">
                <a:solidFill>
                  <a:schemeClr val="tx1">
                    <a:lumMod val="50000"/>
                  </a:schemeClr>
                </a:solidFill>
                <a:hlinkClick r:id="rId5"/>
              </a:rPr>
              <a:t>jbeckner@njcu.edu</a:t>
            </a:r>
            <a:endParaRPr lang="en-US" sz="6400" b="1" u="sng" dirty="0">
              <a:solidFill>
                <a:schemeClr val="tx1">
                  <a:lumMod val="50000"/>
                </a:schemeClr>
              </a:solidFill>
            </a:endParaRPr>
          </a:p>
          <a:p>
            <a:pPr>
              <a:buNone/>
            </a:pPr>
            <a:r>
              <a:rPr lang="en-US" sz="6400" dirty="0">
                <a:solidFill>
                  <a:schemeClr val="tx1">
                    <a:lumMod val="50000"/>
                  </a:schemeClr>
                </a:solidFill>
              </a:rPr>
              <a:t>Denise Colon, Administrative Assistant </a:t>
            </a:r>
            <a:r>
              <a:rPr lang="en-US" sz="6400" b="1" dirty="0">
                <a:solidFill>
                  <a:schemeClr val="tx1">
                    <a:lumMod val="50000"/>
                  </a:schemeClr>
                </a:solidFill>
              </a:rPr>
              <a:t>– </a:t>
            </a:r>
            <a:r>
              <a:rPr lang="en-US" sz="6400" b="1" dirty="0">
                <a:solidFill>
                  <a:schemeClr val="tx1">
                    <a:lumMod val="50000"/>
                  </a:schemeClr>
                </a:solidFill>
                <a:hlinkClick r:id="rId6"/>
              </a:rPr>
              <a:t>dcolon1@njcu.edu</a:t>
            </a:r>
            <a:r>
              <a:rPr lang="en-US" sz="6400" b="1" dirty="0">
                <a:solidFill>
                  <a:schemeClr val="tx1">
                    <a:lumMod val="50000"/>
                  </a:schemeClr>
                </a:solidFill>
              </a:rPr>
              <a:t> </a:t>
            </a:r>
          </a:p>
          <a:p>
            <a:pPr algn="ctr"/>
            <a:endParaRPr lang="en-US" sz="5600" dirty="0">
              <a:solidFill>
                <a:schemeClr val="tx1">
                  <a:lumMod val="50000"/>
                </a:schemeClr>
              </a:solidFill>
            </a:endParaRPr>
          </a:p>
          <a:p>
            <a:pPr algn="ctr">
              <a:buNone/>
            </a:pPr>
            <a:r>
              <a:rPr lang="en-US" sz="5600" u="sng" dirty="0">
                <a:solidFill>
                  <a:schemeClr val="tx1">
                    <a:lumMod val="50000"/>
                  </a:schemeClr>
                </a:solidFill>
              </a:rPr>
              <a:t>Please visit the College of Education Facebook page. </a:t>
            </a:r>
            <a:r>
              <a:rPr lang="en-US" sz="5600" dirty="0">
                <a:solidFill>
                  <a:schemeClr val="tx1">
                    <a:lumMod val="50000"/>
                  </a:schemeClr>
                </a:solidFill>
              </a:rPr>
              <a:t>  </a:t>
            </a:r>
          </a:p>
          <a:p>
            <a:pPr algn="ctr">
              <a:buNone/>
            </a:pPr>
            <a:r>
              <a:rPr lang="en-US" sz="5600" dirty="0">
                <a:solidFill>
                  <a:schemeClr val="tx1">
                    <a:lumMod val="50000"/>
                  </a:schemeClr>
                </a:solidFill>
              </a:rPr>
              <a:t> </a:t>
            </a:r>
          </a:p>
          <a:p>
            <a:pPr algn="ctr">
              <a:buNone/>
            </a:pPr>
            <a:r>
              <a:rPr lang="en-US" sz="5600" u="sng" dirty="0">
                <a:solidFill>
                  <a:schemeClr val="tx1">
                    <a:lumMod val="50000"/>
                  </a:schemeClr>
                </a:solidFill>
              </a:rPr>
              <a:t>Please follow us on Twitter.  </a:t>
            </a:r>
            <a:r>
              <a:rPr lang="en-US" sz="5600" dirty="0">
                <a:solidFill>
                  <a:schemeClr val="tx1">
                    <a:lumMod val="50000"/>
                  </a:schemeClr>
                </a:solidFill>
              </a:rPr>
              <a:t>  </a:t>
            </a:r>
          </a:p>
          <a:p>
            <a:pPr>
              <a:buNone/>
            </a:pPr>
            <a:r>
              <a:rPr lang="en-US" sz="5600" dirty="0"/>
              <a:t> </a:t>
            </a:r>
          </a:p>
          <a:p>
            <a:pPr algn="ctr">
              <a:buNone/>
            </a:pPr>
            <a:r>
              <a:rPr lang="en-US" sz="5600" b="1" dirty="0">
                <a:hlinkClick r:id="rId7"/>
              </a:rPr>
              <a:t>www.njcu.edu/ctpp</a:t>
            </a:r>
            <a:r>
              <a:rPr lang="en-US" sz="5600" b="1" dirty="0"/>
              <a:t> </a:t>
            </a:r>
          </a:p>
          <a:p>
            <a:endParaRPr lang="en-US" dirty="0"/>
          </a:p>
        </p:txBody>
      </p:sp>
    </p:spTree>
    <p:extLst>
      <p:ext uri="{BB962C8B-B14F-4D97-AF65-F5344CB8AC3E}">
        <p14:creationId xmlns:p14="http://schemas.microsoft.com/office/powerpoint/2010/main" val="10116341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109102030"/>
              </p:ext>
            </p:extLst>
          </p:nvPr>
        </p:nvGraphicFramePr>
        <p:xfrm>
          <a:off x="381000" y="1524000"/>
          <a:ext cx="8229600" cy="38401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55780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049" name="Picture 1" descr="school_learning_and_education_symbols__books_apple_abcs_and_123s_0515-1012-2300-1655_SMU[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381000"/>
            <a:ext cx="2819400" cy="1143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457200" y="704922"/>
            <a:ext cx="8305800" cy="6217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lang="en-US" altLang="en-US" sz="2000" b="1" dirty="0">
              <a:solidFill>
                <a:srgbClr val="000000"/>
              </a:solidFill>
              <a:latin typeface="Arial" pitchFamily="34" charset="0"/>
              <a:ea typeface="Calibri" pitchFamily="34" charset="0"/>
              <a:cs typeface="Arial" pitchFamily="34" charset="0"/>
            </a:endParaRPr>
          </a:p>
          <a:p>
            <a:pPr marL="0" marR="0" lvl="0" indent="0" defTabSz="914400" rtl="0" eaLnBrk="1" fontAlgn="base" latinLnBrk="0" hangingPunct="1">
              <a:lnSpc>
                <a:spcPct val="100000"/>
              </a:lnSpc>
              <a:spcBef>
                <a:spcPct val="0"/>
              </a:spcBef>
              <a:spcAft>
                <a:spcPct val="0"/>
              </a:spcAft>
              <a:buClrTx/>
              <a:buSzTx/>
              <a:buFontTx/>
              <a:buNone/>
              <a:tabLst/>
            </a:pPr>
            <a:endParaRPr kumimoji="0" lang="en-US" altLang="en-US" sz="1600" b="1" i="0" u="none" strike="noStrike" cap="none" normalizeH="0" baseline="0" dirty="0">
              <a:ln>
                <a:noFill/>
              </a:ln>
              <a:solidFill>
                <a:srgbClr val="000000"/>
              </a:solidFill>
              <a:effectLst/>
              <a:latin typeface="Arial" pitchFamily="34" charset="0"/>
              <a:ea typeface="Calibri"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600" b="1" i="0" u="none" strike="noStrike" cap="none" normalizeH="0" baseline="0" dirty="0">
              <a:ln>
                <a:noFill/>
              </a:ln>
              <a:solidFill>
                <a:srgbClr val="000000"/>
              </a:solidFill>
              <a:effectLst/>
              <a:latin typeface="Arial" pitchFamily="34" charset="0"/>
              <a:ea typeface="Calibri"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Arial" pitchFamily="34" charset="0"/>
                <a:ea typeface="Calibri" pitchFamily="34" charset="0"/>
                <a:cs typeface="Arial" pitchFamily="34" charset="0"/>
              </a:rPr>
              <a:t>The Positive Teacher Pledge</a:t>
            </a:r>
            <a:endParaRPr kumimoji="0" lang="en-US" altLang="en-US" sz="16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pitchFamily="34" charset="0"/>
                <a:ea typeface="Calibri" pitchFamily="34" charset="0"/>
                <a:cs typeface="Arial" pitchFamily="34" charset="0"/>
              </a:rPr>
              <a:t> </a:t>
            </a:r>
            <a:endParaRPr kumimoji="0" lang="en-US" altLang="en-US" sz="14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pitchFamily="34" charset="0"/>
                <a:ea typeface="Calibri" pitchFamily="34" charset="0"/>
                <a:cs typeface="Arial" pitchFamily="34" charset="0"/>
              </a:rPr>
              <a:t>I pledge to be a positive teacher and positive influence on my fellow educators, students and school.</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pitchFamily="34" charset="0"/>
                <a:ea typeface="Calibri" pitchFamily="34" charset="0"/>
                <a:cs typeface="Arial" pitchFamily="34" charset="0"/>
              </a:rPr>
              <a:t> </a:t>
            </a:r>
            <a:endParaRPr kumimoji="0" lang="en-US" altLang="en-US" sz="12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pitchFamily="34" charset="0"/>
                <a:ea typeface="Calibri" pitchFamily="34" charset="0"/>
                <a:cs typeface="Arial" pitchFamily="34" charset="0"/>
              </a:rPr>
              <a:t>I promise to be positively contagious and share more smiles, laughter, encouragement and joy with those around me.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pitchFamily="34" charset="0"/>
                <a:ea typeface="Calibri" pitchFamily="34" charset="0"/>
                <a:cs typeface="Arial" pitchFamily="34" charset="0"/>
              </a:rPr>
              <a:t> </a:t>
            </a:r>
            <a:endParaRPr kumimoji="0" lang="en-US" altLang="en-US" sz="12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pitchFamily="34" charset="0"/>
                <a:ea typeface="Calibri" pitchFamily="34" charset="0"/>
                <a:cs typeface="Arial" pitchFamily="34" charset="0"/>
              </a:rPr>
              <a:t>I vow to stay positive in the face of negativity.</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pitchFamily="34" charset="0"/>
                <a:ea typeface="Calibri" pitchFamily="34" charset="0"/>
                <a:cs typeface="Arial" pitchFamily="34" charset="0"/>
              </a:rPr>
              <a:t> </a:t>
            </a:r>
            <a:endParaRPr kumimoji="0" lang="en-US" altLang="en-US" sz="12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pitchFamily="34" charset="0"/>
                <a:ea typeface="Calibri" pitchFamily="34" charset="0"/>
                <a:cs typeface="Arial" pitchFamily="34" charset="0"/>
              </a:rPr>
              <a:t>When I am surrounded by pessimism, I will choose optimism.</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pitchFamily="34" charset="0"/>
                <a:ea typeface="Calibri" pitchFamily="34" charset="0"/>
                <a:cs typeface="Arial" pitchFamily="34" charset="0"/>
              </a:rPr>
              <a:t> </a:t>
            </a:r>
            <a:endParaRPr kumimoji="0" lang="en-US" altLang="en-US" sz="12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pitchFamily="34" charset="0"/>
                <a:ea typeface="Calibri" pitchFamily="34" charset="0"/>
                <a:cs typeface="Arial" pitchFamily="34" charset="0"/>
              </a:rPr>
              <a:t>When I experience a challenge, I will look for opportunity to learn and grow and help others grow.</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pitchFamily="34" charset="0"/>
                <a:ea typeface="Calibri" pitchFamily="34" charset="0"/>
                <a:cs typeface="Arial" pitchFamily="34" charset="0"/>
              </a:rPr>
              <a:t>When faced with adversity I will find strength.</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pitchFamily="34" charset="0"/>
                <a:ea typeface="Calibri" pitchFamily="34" charset="0"/>
                <a:cs typeface="Arial" pitchFamily="34" charset="0"/>
              </a:rPr>
              <a:t> </a:t>
            </a:r>
            <a:endParaRPr kumimoji="0" lang="en-US" altLang="en-US" sz="12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pitchFamily="34" charset="0"/>
                <a:ea typeface="Calibri" pitchFamily="34" charset="0"/>
                <a:cs typeface="Arial" pitchFamily="34" charset="0"/>
              </a:rPr>
              <a:t>When I experience a set-back I will be resilient.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pitchFamily="34" charset="0"/>
                <a:ea typeface="Calibri" pitchFamily="34" charset="0"/>
                <a:cs typeface="Arial" pitchFamily="34" charset="0"/>
              </a:rPr>
              <a:t> </a:t>
            </a:r>
            <a:endParaRPr kumimoji="0" lang="en-US" altLang="en-US" sz="12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pitchFamily="34" charset="0"/>
                <a:ea typeface="Calibri" pitchFamily="34" charset="0"/>
                <a:cs typeface="Arial" pitchFamily="34" charset="0"/>
              </a:rPr>
              <a:t>When I meet failure, I will fail forward and create a future success.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pitchFamily="34" charset="0"/>
                <a:ea typeface="Calibri" pitchFamily="34" charset="0"/>
                <a:cs typeface="Arial" pitchFamily="34" charset="0"/>
              </a:rPr>
              <a:t>I believe my best days are ahead of me, not behind me.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pitchFamily="34" charset="0"/>
                <a:ea typeface="Calibri" pitchFamily="34" charset="0"/>
                <a:cs typeface="Arial" pitchFamily="34" charset="0"/>
              </a:rPr>
              <a:t> </a:t>
            </a:r>
            <a:endParaRPr kumimoji="0" lang="en-US" altLang="en-US" sz="12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pitchFamily="34" charset="0"/>
                <a:ea typeface="Calibri" pitchFamily="34" charset="0"/>
                <a:cs typeface="Arial" pitchFamily="34" charset="0"/>
              </a:rPr>
              <a:t>I believe I'm here for a reason and my purpose is greater than my challenges.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pitchFamily="34" charset="0"/>
                <a:ea typeface="Calibri" pitchFamily="34" charset="0"/>
                <a:cs typeface="Arial" pitchFamily="34" charset="0"/>
              </a:rPr>
              <a:t> </a:t>
            </a:r>
            <a:endParaRPr kumimoji="0" lang="en-US" altLang="en-US" sz="12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pitchFamily="34" charset="0"/>
                <a:ea typeface="Calibri" pitchFamily="34" charset="0"/>
                <a:cs typeface="Arial" pitchFamily="34" charset="0"/>
              </a:rPr>
              <a:t>I believe that being positive not only makes me better it makes my students better.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pitchFamily="34" charset="0"/>
                <a:ea typeface="Calibri" pitchFamily="34" charset="0"/>
                <a:cs typeface="Arial" pitchFamily="34" charset="0"/>
              </a:rPr>
              <a:t> </a:t>
            </a:r>
            <a:endParaRPr kumimoji="0" lang="en-US" altLang="en-US" sz="12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Arial" pitchFamily="34" charset="0"/>
                <a:ea typeface="Calibri" pitchFamily="34" charset="0"/>
                <a:cs typeface="Arial" pitchFamily="34" charset="0"/>
              </a:rPr>
              <a:t>So today and every day I will be positive and strive to make a positive impact on my students, my school and the world.</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By Jon Gordon </a:t>
            </a:r>
            <a:endParaRPr kumimoji="0" lang="en-US" altLang="en-US" sz="16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2580339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E5170-FE21-4281-B0F5-E6DB34DEEAD8}"/>
              </a:ext>
            </a:extLst>
          </p:cNvPr>
          <p:cNvSpPr>
            <a:spLocks noGrp="1"/>
          </p:cNvSpPr>
          <p:nvPr>
            <p:ph type="title"/>
          </p:nvPr>
        </p:nvSpPr>
        <p:spPr>
          <a:xfrm>
            <a:off x="457200" y="274637"/>
            <a:ext cx="8229600" cy="1305587"/>
          </a:xfrm>
        </p:spPr>
        <p:txBody>
          <a:bodyPr>
            <a:normAutofit fontScale="90000"/>
          </a:bodyPr>
          <a:lstStyle/>
          <a:p>
            <a:r>
              <a:rPr lang="en-US" dirty="0">
                <a:solidFill>
                  <a:srgbClr val="00B050"/>
                </a:solidFill>
              </a:rPr>
              <a:t>NJCU</a:t>
            </a:r>
            <a:r>
              <a:rPr lang="en-US" dirty="0"/>
              <a:t> </a:t>
            </a:r>
            <a:r>
              <a:rPr lang="en-US" dirty="0">
                <a:solidFill>
                  <a:srgbClr val="00B050"/>
                </a:solidFill>
              </a:rPr>
              <a:t>COVID INFORMATION</a:t>
            </a:r>
            <a:br>
              <a:rPr lang="en-US" dirty="0">
                <a:solidFill>
                  <a:srgbClr val="00B050"/>
                </a:solidFill>
              </a:rPr>
            </a:br>
            <a:r>
              <a:rPr lang="en-US" sz="1600" dirty="0">
                <a:solidFill>
                  <a:srgbClr val="00B050"/>
                </a:solidFill>
                <a:hlinkClick r:id="rId2"/>
              </a:rPr>
              <a:t>https://www.njcu.edu/student-life/campus-services-resources/health-wellness-center/coronavirus-updates</a:t>
            </a:r>
            <a:br>
              <a:rPr lang="en-US" sz="1600" dirty="0">
                <a:solidFill>
                  <a:srgbClr val="00B050"/>
                </a:solidFill>
              </a:rPr>
            </a:br>
            <a:endParaRPr lang="en-US" sz="1600" dirty="0">
              <a:solidFill>
                <a:srgbClr val="00B050"/>
              </a:solidFill>
            </a:endParaRPr>
          </a:p>
        </p:txBody>
      </p:sp>
      <p:pic>
        <p:nvPicPr>
          <p:cNvPr id="4" name="Picture 3">
            <a:extLst>
              <a:ext uri="{FF2B5EF4-FFF2-40B4-BE49-F238E27FC236}">
                <a16:creationId xmlns:a16="http://schemas.microsoft.com/office/drawing/2014/main" id="{BEA27152-1E81-46B2-B037-71B72B172DFE}"/>
              </a:ext>
            </a:extLst>
          </p:cNvPr>
          <p:cNvPicPr>
            <a:picLocks noChangeAspect="1"/>
          </p:cNvPicPr>
          <p:nvPr/>
        </p:nvPicPr>
        <p:blipFill>
          <a:blip r:embed="rId3"/>
          <a:stretch>
            <a:fillRect/>
          </a:stretch>
        </p:blipFill>
        <p:spPr>
          <a:xfrm>
            <a:off x="0" y="1371600"/>
            <a:ext cx="9144000" cy="5353975"/>
          </a:xfrm>
          <a:prstGeom prst="rect">
            <a:avLst/>
          </a:prstGeom>
        </p:spPr>
      </p:pic>
    </p:spTree>
    <p:extLst>
      <p:ext uri="{BB962C8B-B14F-4D97-AF65-F5344CB8AC3E}">
        <p14:creationId xmlns:p14="http://schemas.microsoft.com/office/powerpoint/2010/main" val="30865131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0F827-1CB9-4FFB-919C-EA76077C3660}"/>
              </a:ext>
            </a:extLst>
          </p:cNvPr>
          <p:cNvSpPr>
            <a:spLocks noGrp="1"/>
          </p:cNvSpPr>
          <p:nvPr>
            <p:ph type="title"/>
          </p:nvPr>
        </p:nvSpPr>
        <p:spPr/>
        <p:txBody>
          <a:bodyPr>
            <a:normAutofit fontScale="90000"/>
          </a:bodyPr>
          <a:lstStyle/>
          <a:p>
            <a:r>
              <a:rPr lang="en-US" dirty="0">
                <a:solidFill>
                  <a:srgbClr val="00B050"/>
                </a:solidFill>
              </a:rPr>
              <a:t>NJCU</a:t>
            </a:r>
            <a:r>
              <a:rPr lang="en-US" dirty="0"/>
              <a:t> </a:t>
            </a:r>
            <a:r>
              <a:rPr lang="en-US" dirty="0">
                <a:solidFill>
                  <a:srgbClr val="00B050"/>
                </a:solidFill>
              </a:rPr>
              <a:t>COVID INFORMATION</a:t>
            </a:r>
            <a:br>
              <a:rPr lang="en-US" dirty="0">
                <a:solidFill>
                  <a:srgbClr val="00B050"/>
                </a:solidFill>
              </a:rPr>
            </a:br>
            <a:r>
              <a:rPr lang="en-US" sz="1800" dirty="0">
                <a:solidFill>
                  <a:srgbClr val="00B050"/>
                </a:solidFill>
                <a:hlinkClick r:id="rId2"/>
              </a:rPr>
              <a:t>https://www.njcu.edu/student-life/campus-services-resources/health-wellness-center</a:t>
            </a:r>
            <a:br>
              <a:rPr lang="en-US" sz="1800" dirty="0">
                <a:solidFill>
                  <a:srgbClr val="00B050"/>
                </a:solidFill>
              </a:rPr>
            </a:br>
            <a:endParaRPr lang="en-US" sz="1800" dirty="0"/>
          </a:p>
        </p:txBody>
      </p:sp>
      <p:pic>
        <p:nvPicPr>
          <p:cNvPr id="4" name="Picture 3" descr="Graphical user interface, website&#10;&#10;Description automatically generated">
            <a:extLst>
              <a:ext uri="{FF2B5EF4-FFF2-40B4-BE49-F238E27FC236}">
                <a16:creationId xmlns:a16="http://schemas.microsoft.com/office/drawing/2014/main" id="{CB8B67BB-C3E2-4A78-BFA2-80ACFE7DDD0D}"/>
              </a:ext>
            </a:extLst>
          </p:cNvPr>
          <p:cNvPicPr>
            <a:picLocks noChangeAspect="1"/>
          </p:cNvPicPr>
          <p:nvPr/>
        </p:nvPicPr>
        <p:blipFill>
          <a:blip r:embed="rId3"/>
          <a:stretch>
            <a:fillRect/>
          </a:stretch>
        </p:blipFill>
        <p:spPr>
          <a:xfrm>
            <a:off x="0" y="1676400"/>
            <a:ext cx="9144000" cy="4800600"/>
          </a:xfrm>
          <a:prstGeom prst="rect">
            <a:avLst/>
          </a:prstGeom>
        </p:spPr>
      </p:pic>
    </p:spTree>
    <p:extLst>
      <p:ext uri="{BB962C8B-B14F-4D97-AF65-F5344CB8AC3E}">
        <p14:creationId xmlns:p14="http://schemas.microsoft.com/office/powerpoint/2010/main" val="21616953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D495D-D282-4FB9-A45F-E165F5DAC266}"/>
              </a:ext>
            </a:extLst>
          </p:cNvPr>
          <p:cNvSpPr>
            <a:spLocks noGrp="1"/>
          </p:cNvSpPr>
          <p:nvPr>
            <p:ph type="title"/>
          </p:nvPr>
        </p:nvSpPr>
        <p:spPr>
          <a:xfrm>
            <a:off x="457200" y="274638"/>
            <a:ext cx="8229600" cy="1143000"/>
          </a:xfrm>
        </p:spPr>
        <p:txBody>
          <a:bodyPr>
            <a:normAutofit fontScale="90000"/>
          </a:bodyPr>
          <a:lstStyle/>
          <a:p>
            <a:r>
              <a:rPr lang="en-US" sz="3100" b="1" dirty="0">
                <a:solidFill>
                  <a:srgbClr val="00B050"/>
                </a:solidFill>
              </a:rPr>
              <a:t>Center for Teacher Preparation &amp; Partnerships </a:t>
            </a:r>
            <a:br>
              <a:rPr lang="en-US" dirty="0"/>
            </a:br>
            <a:r>
              <a:rPr lang="en-US" sz="1600" dirty="0">
                <a:hlinkClick r:id="rId2"/>
              </a:rPr>
              <a:t>https://www.njcu.edu/academics/schools-colleges/deborah-cannon-partridge-wolfe-college-education/center-teacher-preparation-and-partnerships</a:t>
            </a:r>
            <a:br>
              <a:rPr lang="en-US" sz="1600" dirty="0"/>
            </a:br>
            <a:endParaRPr lang="en-US" sz="1600" dirty="0"/>
          </a:p>
        </p:txBody>
      </p:sp>
      <p:pic>
        <p:nvPicPr>
          <p:cNvPr id="4" name="Picture 3" descr="Graphical user interface, website&#10;&#10;Description automatically generated">
            <a:extLst>
              <a:ext uri="{FF2B5EF4-FFF2-40B4-BE49-F238E27FC236}">
                <a16:creationId xmlns:a16="http://schemas.microsoft.com/office/drawing/2014/main" id="{558E3F85-C022-4950-99B6-6AE6856ABBF3}"/>
              </a:ext>
            </a:extLst>
          </p:cNvPr>
          <p:cNvPicPr>
            <a:picLocks noChangeAspect="1"/>
          </p:cNvPicPr>
          <p:nvPr/>
        </p:nvPicPr>
        <p:blipFill>
          <a:blip r:embed="rId3"/>
          <a:stretch>
            <a:fillRect/>
          </a:stretch>
        </p:blipFill>
        <p:spPr>
          <a:xfrm>
            <a:off x="0" y="1600200"/>
            <a:ext cx="9144000" cy="4983162"/>
          </a:xfrm>
          <a:prstGeom prst="rect">
            <a:avLst/>
          </a:prstGeom>
        </p:spPr>
      </p:pic>
    </p:spTree>
    <p:extLst>
      <p:ext uri="{BB962C8B-B14F-4D97-AF65-F5344CB8AC3E}">
        <p14:creationId xmlns:p14="http://schemas.microsoft.com/office/powerpoint/2010/main" val="31099594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952500"/>
            <a:ext cx="9144000" cy="4953000"/>
          </a:xfrm>
          <a:prstGeom prst="rect">
            <a:avLst/>
          </a:prstGeom>
        </p:spPr>
      </p:pic>
    </p:spTree>
    <p:extLst>
      <p:ext uri="{BB962C8B-B14F-4D97-AF65-F5344CB8AC3E}">
        <p14:creationId xmlns:p14="http://schemas.microsoft.com/office/powerpoint/2010/main" val="35712174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952500"/>
            <a:ext cx="9144000" cy="4953000"/>
          </a:xfrm>
          <a:prstGeom prst="rect">
            <a:avLst/>
          </a:prstGeom>
        </p:spPr>
      </p:pic>
    </p:spTree>
    <p:extLst>
      <p:ext uri="{BB962C8B-B14F-4D97-AF65-F5344CB8AC3E}">
        <p14:creationId xmlns:p14="http://schemas.microsoft.com/office/powerpoint/2010/main" val="10891210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a:solidFill>
                  <a:srgbClr val="00B050"/>
                </a:solidFill>
              </a:rPr>
              <a:t>Practicum &amp; Internship </a:t>
            </a:r>
            <a:br>
              <a:rPr lang="en-US" sz="3600" b="1" dirty="0">
                <a:solidFill>
                  <a:srgbClr val="00B050"/>
                </a:solidFill>
              </a:rPr>
            </a:br>
            <a:r>
              <a:rPr lang="en-US" sz="3600" b="1" dirty="0">
                <a:solidFill>
                  <a:srgbClr val="00B050"/>
                </a:solidFill>
              </a:rPr>
              <a:t>Language Revision </a:t>
            </a:r>
          </a:p>
        </p:txBody>
      </p:sp>
      <p:sp>
        <p:nvSpPr>
          <p:cNvPr id="3" name="Content Placeholder 2"/>
          <p:cNvSpPr>
            <a:spLocks noGrp="1"/>
          </p:cNvSpPr>
          <p:nvPr>
            <p:ph idx="1"/>
          </p:nvPr>
        </p:nvSpPr>
        <p:spPr>
          <a:xfrm>
            <a:off x="457200" y="1600200"/>
            <a:ext cx="8229600" cy="4876800"/>
          </a:xfrm>
        </p:spPr>
        <p:txBody>
          <a:bodyPr>
            <a:normAutofit/>
          </a:bodyPr>
          <a:lstStyle/>
          <a:p>
            <a:pPr marL="0" indent="0" algn="ctr">
              <a:buNone/>
            </a:pPr>
            <a:endParaRPr lang="en-US" sz="2200" dirty="0"/>
          </a:p>
          <a:p>
            <a:pPr marL="0" indent="0" algn="ctr">
              <a:buNone/>
            </a:pPr>
            <a:r>
              <a:rPr lang="en-US" dirty="0"/>
              <a:t>The </a:t>
            </a:r>
            <a:r>
              <a:rPr lang="en-US" b="1" dirty="0">
                <a:solidFill>
                  <a:srgbClr val="FF0000"/>
                </a:solidFill>
              </a:rPr>
              <a:t>new terminology </a:t>
            </a:r>
            <a:r>
              <a:rPr lang="en-US" dirty="0"/>
              <a:t>is as follows:</a:t>
            </a:r>
            <a:endParaRPr lang="en-US" sz="2200" dirty="0"/>
          </a:p>
          <a:p>
            <a:pPr marL="0" indent="0" algn="ctr">
              <a:buNone/>
            </a:pPr>
            <a:r>
              <a:rPr lang="en-US" dirty="0"/>
              <a:t>     </a:t>
            </a:r>
          </a:p>
          <a:p>
            <a:pPr marL="0" indent="0" algn="ctr">
              <a:buNone/>
            </a:pPr>
            <a:r>
              <a:rPr lang="en-US" dirty="0"/>
              <a:t>Practicum – </a:t>
            </a:r>
            <a:r>
              <a:rPr lang="en-US" b="1" dirty="0">
                <a:solidFill>
                  <a:srgbClr val="FF0000"/>
                </a:solidFill>
              </a:rPr>
              <a:t>Clinical Practice I</a:t>
            </a:r>
          </a:p>
          <a:p>
            <a:pPr marL="0" indent="0" algn="ctr">
              <a:buNone/>
            </a:pPr>
            <a:r>
              <a:rPr lang="en-US" dirty="0"/>
              <a:t>Internship – </a:t>
            </a:r>
            <a:r>
              <a:rPr lang="en-US" b="1" dirty="0">
                <a:solidFill>
                  <a:srgbClr val="FF0000"/>
                </a:solidFill>
              </a:rPr>
              <a:t>Clinical Practice II</a:t>
            </a:r>
          </a:p>
          <a:p>
            <a:pPr marL="0" indent="0" algn="ctr">
              <a:buNone/>
            </a:pPr>
            <a:r>
              <a:rPr lang="en-US" dirty="0"/>
              <a:t>Practicum &amp; Internship students-</a:t>
            </a:r>
            <a:r>
              <a:rPr lang="en-US" b="1" dirty="0">
                <a:solidFill>
                  <a:srgbClr val="FF0000"/>
                </a:solidFill>
              </a:rPr>
              <a:t>Clinical Interns</a:t>
            </a:r>
          </a:p>
          <a:p>
            <a:pPr marL="0" indent="0" algn="ctr">
              <a:buNone/>
            </a:pPr>
            <a:r>
              <a:rPr lang="en-US" dirty="0"/>
              <a:t>University Supervisors – </a:t>
            </a:r>
            <a:r>
              <a:rPr lang="en-US" b="1" dirty="0">
                <a:solidFill>
                  <a:srgbClr val="FF0000"/>
                </a:solidFill>
              </a:rPr>
              <a:t>Clinical Supervisors</a:t>
            </a:r>
          </a:p>
          <a:p>
            <a:pPr marL="0" indent="0">
              <a:buNone/>
            </a:pPr>
            <a:endParaRPr lang="en-US" dirty="0"/>
          </a:p>
        </p:txBody>
      </p:sp>
    </p:spTree>
    <p:extLst>
      <p:ext uri="{BB962C8B-B14F-4D97-AF65-F5344CB8AC3E}">
        <p14:creationId xmlns:p14="http://schemas.microsoft.com/office/powerpoint/2010/main" val="40970079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971550"/>
            <a:ext cx="6172200" cy="1028700"/>
          </a:xfrm>
        </p:spPr>
        <p:txBody>
          <a:bodyPr>
            <a:noAutofit/>
          </a:bodyPr>
          <a:lstStyle/>
          <a:p>
            <a:r>
              <a:rPr lang="en-US" sz="2800" b="1" dirty="0">
                <a:solidFill>
                  <a:srgbClr val="00B050"/>
                </a:solidFill>
              </a:rPr>
              <a:t>Clinical Practice </a:t>
            </a:r>
            <a:br>
              <a:rPr lang="en-US" sz="2800" b="1" dirty="0">
                <a:solidFill>
                  <a:srgbClr val="00B050"/>
                </a:solidFill>
              </a:rPr>
            </a:br>
            <a:r>
              <a:rPr lang="en-US" sz="2800" b="1" dirty="0">
                <a:solidFill>
                  <a:srgbClr val="00B050"/>
                </a:solidFill>
              </a:rPr>
              <a:t>Application Information </a:t>
            </a:r>
          </a:p>
        </p:txBody>
      </p:sp>
      <p:sp>
        <p:nvSpPr>
          <p:cNvPr id="3" name="Content Placeholder 2"/>
          <p:cNvSpPr>
            <a:spLocks noGrp="1"/>
          </p:cNvSpPr>
          <p:nvPr>
            <p:ph idx="1"/>
          </p:nvPr>
        </p:nvSpPr>
        <p:spPr>
          <a:xfrm>
            <a:off x="1543050" y="1943100"/>
            <a:ext cx="6172200" cy="3924300"/>
          </a:xfrm>
        </p:spPr>
        <p:txBody>
          <a:bodyPr>
            <a:normAutofit fontScale="32500" lnSpcReduction="20000"/>
          </a:bodyPr>
          <a:lstStyle/>
          <a:p>
            <a:pPr marL="0" indent="0">
              <a:buNone/>
            </a:pPr>
            <a:endParaRPr lang="en-US" b="1" u="sng" dirty="0">
              <a:solidFill>
                <a:srgbClr val="FF0000"/>
              </a:solidFill>
            </a:endParaRPr>
          </a:p>
          <a:p>
            <a:pPr marL="0" indent="0">
              <a:buNone/>
            </a:pPr>
            <a:r>
              <a:rPr lang="en-US" sz="3700" b="1" u="sng" dirty="0"/>
              <a:t>Spring 2022</a:t>
            </a:r>
          </a:p>
          <a:p>
            <a:pPr marL="0" indent="0">
              <a:buNone/>
            </a:pPr>
            <a:r>
              <a:rPr lang="en-US" sz="3700" b="1" dirty="0"/>
              <a:t>CP II CLEARANCE FORM IS DUE BY– </a:t>
            </a:r>
            <a:r>
              <a:rPr lang="en-US" sz="3700" b="1" dirty="0">
                <a:solidFill>
                  <a:srgbClr val="FF0000"/>
                </a:solidFill>
              </a:rPr>
              <a:t>November 1, 2021</a:t>
            </a:r>
          </a:p>
          <a:p>
            <a:pPr marL="0" indent="0" algn="ctr">
              <a:buNone/>
            </a:pPr>
            <a:endParaRPr lang="en-US" b="1" dirty="0">
              <a:solidFill>
                <a:srgbClr val="FF0000"/>
              </a:solidFill>
            </a:endParaRPr>
          </a:p>
          <a:p>
            <a:pPr marL="0" indent="0" algn="ctr">
              <a:buNone/>
            </a:pPr>
            <a:r>
              <a:rPr lang="en-US" sz="3700" b="1" dirty="0">
                <a:solidFill>
                  <a:srgbClr val="FF0000"/>
                </a:solidFill>
              </a:rPr>
              <a:t>*Paper applications are no longer available*</a:t>
            </a:r>
          </a:p>
          <a:p>
            <a:pPr marL="0" indent="0">
              <a:buNone/>
            </a:pPr>
            <a:r>
              <a:rPr lang="en-US" b="1" dirty="0">
                <a:solidFill>
                  <a:srgbClr val="FF0000"/>
                </a:solidFill>
              </a:rPr>
              <a:t>	</a:t>
            </a:r>
            <a:endParaRPr lang="en-US" b="1" dirty="0"/>
          </a:p>
          <a:p>
            <a:pPr marL="0" indent="0">
              <a:buNone/>
            </a:pPr>
            <a:r>
              <a:rPr lang="en-US" sz="3700" b="1" dirty="0"/>
              <a:t>Clinical Practice I fee  - $65</a:t>
            </a:r>
          </a:p>
          <a:p>
            <a:pPr marL="0" indent="0">
              <a:buNone/>
            </a:pPr>
            <a:r>
              <a:rPr lang="en-US" sz="3700" b="1" dirty="0"/>
              <a:t>Clinical Practice II fee - $150 </a:t>
            </a:r>
          </a:p>
          <a:p>
            <a:pPr marL="0" indent="0">
              <a:buNone/>
            </a:pPr>
            <a:r>
              <a:rPr lang="en-US" b="1" dirty="0">
                <a:solidFill>
                  <a:srgbClr val="FF0000"/>
                </a:solidFill>
              </a:rPr>
              <a:t>	               </a:t>
            </a:r>
          </a:p>
          <a:p>
            <a:pPr marL="0" indent="0">
              <a:buNone/>
            </a:pPr>
            <a:r>
              <a:rPr lang="en-US" b="1" dirty="0">
                <a:solidFill>
                  <a:srgbClr val="FF0000"/>
                </a:solidFill>
              </a:rPr>
              <a:t>	                      </a:t>
            </a:r>
            <a:r>
              <a:rPr lang="en-US" sz="3700" b="1" dirty="0">
                <a:solidFill>
                  <a:srgbClr val="FF0000"/>
                </a:solidFill>
              </a:rPr>
              <a:t>*Fees will be added to your tuition bill* </a:t>
            </a:r>
          </a:p>
          <a:p>
            <a:pPr marL="0" indent="0">
              <a:buNone/>
            </a:pPr>
            <a:r>
              <a:rPr lang="en-US" b="1" dirty="0"/>
              <a:t>	           </a:t>
            </a:r>
          </a:p>
          <a:p>
            <a:pPr marL="0" indent="0">
              <a:buNone/>
            </a:pPr>
            <a:r>
              <a:rPr lang="en-US" sz="3700" b="1" dirty="0"/>
              <a:t>Praxis Subject Assessment Scores are due by – </a:t>
            </a:r>
            <a:r>
              <a:rPr lang="en-US" sz="3700" b="1" dirty="0">
                <a:solidFill>
                  <a:srgbClr val="FF0000"/>
                </a:solidFill>
              </a:rPr>
              <a:t>November 15</a:t>
            </a:r>
            <a:r>
              <a:rPr lang="en-US" sz="3700" b="1" baseline="30000" dirty="0">
                <a:solidFill>
                  <a:srgbClr val="FF0000"/>
                </a:solidFill>
              </a:rPr>
              <a:t>th</a:t>
            </a:r>
            <a:r>
              <a:rPr lang="en-US" sz="3700" b="1" dirty="0">
                <a:solidFill>
                  <a:srgbClr val="FF0000"/>
                </a:solidFill>
              </a:rPr>
              <a:t> , 2021 </a:t>
            </a:r>
          </a:p>
          <a:p>
            <a:pPr marL="0" indent="0">
              <a:buNone/>
            </a:pPr>
            <a:r>
              <a:rPr lang="en-US" sz="3700" b="1" dirty="0">
                <a:solidFill>
                  <a:srgbClr val="FF0000"/>
                </a:solidFill>
              </a:rPr>
              <a:t>*Please note:  You must ensure that the NJDOE is the recipient of your Praxis score report*</a:t>
            </a:r>
          </a:p>
          <a:p>
            <a:pPr marL="0" indent="0">
              <a:buNone/>
            </a:pPr>
            <a:endParaRPr lang="en-US" sz="3700" b="1" dirty="0">
              <a:solidFill>
                <a:srgbClr val="FF0000"/>
              </a:solidFill>
            </a:endParaRPr>
          </a:p>
          <a:p>
            <a:pPr marL="0" indent="0">
              <a:buNone/>
            </a:pPr>
            <a:r>
              <a:rPr lang="en-US" sz="3700" b="1" dirty="0">
                <a:solidFill>
                  <a:srgbClr val="FF0000"/>
                </a:solidFill>
              </a:rPr>
              <a:t>                                            *Required to confirm your CPII Placement*</a:t>
            </a:r>
          </a:p>
          <a:p>
            <a:pPr marL="0" indent="0">
              <a:buNone/>
            </a:pPr>
            <a:endParaRPr lang="en-US" sz="3700" b="1" dirty="0"/>
          </a:p>
          <a:p>
            <a:pPr marL="0" indent="0">
              <a:buNone/>
            </a:pPr>
            <a:r>
              <a:rPr lang="en-US" sz="3700" b="1" dirty="0"/>
              <a:t>Please make sure you keep a </a:t>
            </a:r>
            <a:r>
              <a:rPr lang="en-US" sz="3700" b="1" u="sng" dirty="0"/>
              <a:t>complete</a:t>
            </a:r>
            <a:r>
              <a:rPr lang="en-US" sz="3700" b="1" dirty="0"/>
              <a:t> copy of your Praxis Score Report when submitting your clearance form.</a:t>
            </a:r>
          </a:p>
          <a:p>
            <a:pPr marL="0" indent="0">
              <a:buNone/>
            </a:pPr>
            <a:endParaRPr lang="en-US" sz="3700" b="1" dirty="0"/>
          </a:p>
          <a:p>
            <a:pPr marL="0" indent="0" algn="ctr">
              <a:buNone/>
            </a:pPr>
            <a:r>
              <a:rPr lang="en-US" sz="3700" b="1" dirty="0">
                <a:solidFill>
                  <a:srgbClr val="FF0000"/>
                </a:solidFill>
              </a:rPr>
              <a:t>*Please Note*</a:t>
            </a:r>
          </a:p>
          <a:p>
            <a:pPr marL="0" indent="0" algn="ctr">
              <a:buNone/>
            </a:pPr>
            <a:r>
              <a:rPr lang="en-US" sz="3700" b="1" dirty="0"/>
              <a:t>No Intern will continue to Clinical Practice II without submitting a passing Praxis score report.</a:t>
            </a:r>
          </a:p>
          <a:p>
            <a:endParaRPr lang="en-US" dirty="0"/>
          </a:p>
        </p:txBody>
      </p:sp>
    </p:spTree>
    <p:extLst>
      <p:ext uri="{BB962C8B-B14F-4D97-AF65-F5344CB8AC3E}">
        <p14:creationId xmlns:p14="http://schemas.microsoft.com/office/powerpoint/2010/main" val="9780728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2200</TotalTime>
  <Words>1772</Words>
  <Application>Microsoft Office PowerPoint</Application>
  <PresentationFormat>On-screen Show (4:3)</PresentationFormat>
  <Paragraphs>249</Paragraphs>
  <Slides>21</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Castellar</vt:lpstr>
      <vt:lpstr>Segoe UI</vt:lpstr>
      <vt:lpstr>Office Theme</vt:lpstr>
      <vt:lpstr>PowerPoint Presentation</vt:lpstr>
      <vt:lpstr>CTPP CONTACT INFORMATION</vt:lpstr>
      <vt:lpstr>NJCU COVID INFORMATION https://www.njcu.edu/student-life/campus-services-resources/health-wellness-center/coronavirus-updates </vt:lpstr>
      <vt:lpstr>NJCU COVID INFORMATION https://www.njcu.edu/student-life/campus-services-resources/health-wellness-center </vt:lpstr>
      <vt:lpstr>Center for Teacher Preparation &amp; Partnerships  https://www.njcu.edu/academics/schools-colleges/deborah-cannon-partridge-wolfe-college-education/center-teacher-preparation-and-partnerships </vt:lpstr>
      <vt:lpstr>PowerPoint Presentation</vt:lpstr>
      <vt:lpstr>PowerPoint Presentation</vt:lpstr>
      <vt:lpstr>Practicum &amp; Internship  Language Revision </vt:lpstr>
      <vt:lpstr>Clinical Practice  Application Information </vt:lpstr>
      <vt:lpstr>Clinical Practice I &amp; Clinical Practice II Important Dates &amp; Policies</vt:lpstr>
      <vt:lpstr>Evaluation Process</vt:lpstr>
      <vt:lpstr>Evaluation Process continued…</vt:lpstr>
      <vt:lpstr> Planning for edTPA:  A Workshop Series for  Clinical Practice I Interns </vt:lpstr>
      <vt:lpstr>…Important Forms</vt:lpstr>
      <vt:lpstr>Clinical Policies</vt:lpstr>
      <vt:lpstr>IMPORTANT WEBSITE LINKS</vt:lpstr>
      <vt:lpstr>CTPP CERTIFICATION PROCESS</vt:lpstr>
      <vt:lpstr>CTPP CERTIFICATION PROCESS Continued….</vt:lpstr>
      <vt:lpstr>CTPP CERTIFICATION PROCESS Continued….</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Cynthia Vazquez</dc:creator>
  <cp:lastModifiedBy>Cynthia Vazquez</cp:lastModifiedBy>
  <cp:revision>112</cp:revision>
  <cp:lastPrinted>2021-08-20T20:15:10Z</cp:lastPrinted>
  <dcterms:created xsi:type="dcterms:W3CDTF">2014-07-22T15:56:22Z</dcterms:created>
  <dcterms:modified xsi:type="dcterms:W3CDTF">2021-08-25T21:10:55Z</dcterms:modified>
</cp:coreProperties>
</file>