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6"/>
  </p:notesMasterIdLst>
  <p:sldIdLst>
    <p:sldId id="293" r:id="rId5"/>
  </p:sldIdLst>
  <p:sldSz cx="7772400" cy="10058400"/>
  <p:notesSz cx="6858000" cy="9144000"/>
  <p:defaultTextStyle>
    <a:defPPr>
      <a:defRPr lang="en-US"/>
    </a:defPPr>
    <a:lvl1pPr marL="0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1pPr>
    <a:lvl2pPr marL="323378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2pPr>
    <a:lvl3pPr marL="646755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3pPr>
    <a:lvl4pPr marL="970133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4pPr>
    <a:lvl5pPr marL="1293510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5pPr>
    <a:lvl6pPr marL="1616888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6pPr>
    <a:lvl7pPr marL="1940265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7pPr>
    <a:lvl8pPr marL="2263643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8pPr>
    <a:lvl9pPr marL="2587020" algn="l" defTabSz="646755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A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3486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46270-337C-42FD-9600-D3E12C2DBAC4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2949-801D-41FA-8BBC-20CED84DA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6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1pPr>
    <a:lvl2pPr marL="323378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2pPr>
    <a:lvl3pPr marL="646755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3pPr>
    <a:lvl4pPr marL="970133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4pPr>
    <a:lvl5pPr marL="1293510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5pPr>
    <a:lvl6pPr marL="1616888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6pPr>
    <a:lvl7pPr marL="1940265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7pPr>
    <a:lvl8pPr marL="2263643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8pPr>
    <a:lvl9pPr marL="2587020" algn="l" defTabSz="646755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G- 37pt Heading - Circl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755504-9497-4B45-B992-8484D10B58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056" y="6810675"/>
            <a:ext cx="3894545" cy="2601231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AEF6870-E1CB-449D-BC62-FC66F35E7F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64260" y="1198795"/>
            <a:ext cx="5148072" cy="51453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  <a:prstDash val="lgDash"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D34E3-03BD-4049-9B48-51092BA215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4800" y="304800"/>
            <a:ext cx="1828800" cy="31812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47A7BAC5-F3C9-490F-A56B-59D2E7B5FC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E76493A-3A11-4AE5-B087-0BA738B04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481A48BC-272D-4B94-9F90-0F33980755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C843838-F5D9-4066-9F59-5644C704F2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81730102-FBB2-49EC-AA55-1B8D0683F6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7FA720CC-85B2-4E5A-B95D-44AE9FDB0C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9F4D810-45C4-4F98-BDBE-4797C64EF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8FD6EDB-0BFC-4858-9895-019A87CB9E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5156B6D1-175E-43E6-BCA8-DCF94D02B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2F31819A-3401-4AEB-89CF-F0F0840F3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67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9" userDrawn="1">
          <p15:clr>
            <a:srgbClr val="FBAE40"/>
          </p15:clr>
        </p15:guide>
        <p15:guide id="6" orient="horz" pos="6035" userDrawn="1">
          <p15:clr>
            <a:srgbClr val="FBAE40"/>
          </p15:clr>
        </p15:guide>
        <p15:guide id="7" orient="horz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G- 30pt Heading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879E14E-88A6-4D63-878F-82B781CDC3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056" y="1263806"/>
            <a:ext cx="4376882" cy="175035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F894374-E0A7-42D4-A818-38E292D4A9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64260" y="4142232"/>
            <a:ext cx="5148072" cy="51453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  <a:prstDash val="lgDash"/>
          </a:ln>
        </p:spPr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C1CAAB-4813-457F-8886-16EE08412D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457200"/>
            <a:ext cx="1828800" cy="31812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1E9EB419-583F-40E9-BC10-3298288F9B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3C8CDA1-3512-4E88-969B-0966753BB4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95F3A584-0595-4FDC-8128-63A26D0D56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2E21D9E-236E-4959-9C10-5EC7E4E7A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6A975621-992F-4944-86A0-31FCABB97D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9C0AF979-660F-44CB-AD1F-FF2B65502D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879B012-4C20-470A-B4F1-408E07149C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4D20CEB-2D31-4DA6-AF4E-D084469C11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0DC3ED2-4CC9-49F8-A660-60C51EB036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EF47F7-3B3A-4A31-8811-577DEB2E1D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609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1441" userDrawn="1">
          <p15:clr>
            <a:srgbClr val="FBAE40"/>
          </p15:clr>
        </p15:guide>
        <p15:guide id="4" pos="3458" userDrawn="1">
          <p15:clr>
            <a:srgbClr val="FBAE40"/>
          </p15:clr>
        </p15:guide>
        <p15:guide id="5" pos="199" userDrawn="1">
          <p15:clr>
            <a:srgbClr val="FBAE40"/>
          </p15:clr>
        </p15:guide>
        <p15:guide id="6" orient="horz" pos="60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G- 30pt Heading- Circl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8D911DD-F157-496B-B502-50BBE8C0D7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056" y="1263806"/>
            <a:ext cx="4376882" cy="175035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B26DF4-9168-4BA3-A7C5-F1BEBCB262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64260" y="4142232"/>
            <a:ext cx="5148072" cy="51453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  <a:prstDash val="lgDash"/>
          </a:ln>
        </p:spPr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92E70F-2E18-43BE-B433-6BE535FAF0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457200"/>
            <a:ext cx="1828800" cy="31812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2754AC7-5C7B-4683-92D3-1030F8A708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060BB4C-4312-468D-9651-708E9D95B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09EC34C6-1203-406D-B3EB-9C47FC9EA0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D2A733D-FA1D-44E0-AA26-80FBA60E9D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DD1C98CA-E208-450A-AFE7-74B1737B04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F5DF6233-ECB7-41F4-86D0-FA090D921F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1397665-BDF6-4A44-AA14-A489D68C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7B22E42B-547A-48B7-966F-34C0F3FB6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A3028D2-2148-4780-83DB-5F6C5DE69B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B189D24-AD3F-4574-A0FB-43C4C3EBCE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84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1441" userDrawn="1">
          <p15:clr>
            <a:srgbClr val="FBAE40"/>
          </p15:clr>
        </p15:guide>
        <p15:guide id="4" pos="3458" userDrawn="1">
          <p15:clr>
            <a:srgbClr val="FBAE40"/>
          </p15:clr>
        </p15:guide>
        <p15:guide id="5" pos="199" userDrawn="1">
          <p15:clr>
            <a:srgbClr val="FBAE40"/>
          </p15:clr>
        </p15:guide>
        <p15:guide id="6" orient="horz" pos="603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G- 30pt Heading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DE057-DCF9-446D-A05C-8FE027D95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056" y="1263806"/>
            <a:ext cx="4376882" cy="175035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0C0E0B-289C-4AEA-AFD7-D0586F7079C0}"/>
              </a:ext>
            </a:extLst>
          </p:cNvPr>
          <p:cNvSpPr/>
          <p:nvPr userDrawn="1"/>
        </p:nvSpPr>
        <p:spPr bwMode="gray">
          <a:xfrm>
            <a:off x="1178233" y="3014165"/>
            <a:ext cx="8643952" cy="86410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161" tIns="59161" rIns="59161" bIns="591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065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4E4194-1F2A-44E5-B66C-312D97A814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457200"/>
            <a:ext cx="1828800" cy="31812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01B1DB8D-CC4A-4388-9ADA-5C9EDEA864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02BCB15-7304-4A15-B2FA-0E75231B95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5674E9E2-75E6-488B-A2C2-C238D5DC0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26C9152A-07A7-4864-94B6-6A3EB68299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E5C26113-CDDB-480B-A19A-5A0F5E8B52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D21129DB-7DCC-4101-A786-1D687D8A30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3600A6C-51B3-4870-B10A-AA7EF99A7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A9CE2E66-31B7-442F-B6E7-E11D4C8154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BA637283-20B1-43DD-B29A-3697373A63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03A6F25F-058E-47CF-AA05-0E78578CCF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92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1441" userDrawn="1">
          <p15:clr>
            <a:srgbClr val="FBAE40"/>
          </p15:clr>
        </p15:guide>
        <p15:guide id="4" pos="3458" userDrawn="1">
          <p15:clr>
            <a:srgbClr val="FBAE40"/>
          </p15:clr>
        </p15:guide>
        <p15:guide id="5" pos="199" userDrawn="1">
          <p15:clr>
            <a:srgbClr val="FBAE40"/>
          </p15:clr>
        </p15:guide>
        <p15:guide id="6" orient="horz" pos="60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BG- 30pt Heading- Circl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DE057-DCF9-446D-A05C-8FE027D95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056" y="1263806"/>
            <a:ext cx="4376882" cy="175035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47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052FBD-1C09-46E0-A052-0BE7837CB32B}"/>
              </a:ext>
            </a:extLst>
          </p:cNvPr>
          <p:cNvSpPr/>
          <p:nvPr userDrawn="1"/>
        </p:nvSpPr>
        <p:spPr bwMode="gray">
          <a:xfrm>
            <a:off x="1178233" y="3014165"/>
            <a:ext cx="8643952" cy="86410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161" tIns="59161" rIns="59161" bIns="591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065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063C18-389B-4E6B-AEF3-7F6755F9ED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457200"/>
            <a:ext cx="1828800" cy="31812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6515B7A4-7F5E-48A8-AD65-AD57365C6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1CA2E98-A065-4957-8715-709ABA5A9E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852D7FE7-6CBF-4AAF-963B-59685E59F6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6B005B7-B4A1-4F50-AEF4-201DC8E49C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E9539522-4C31-4625-B599-103A06E459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CAEC7CD7-5091-4F91-B0FF-FE7D899298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AC7FE8B-D2D6-4E96-9B8E-FC9DF2079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776402C-2F8B-4CDF-92D5-2B4E8A7EBB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6E303D9-19F0-4CD7-962C-14538771C2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4C89B96-F5A3-4751-839F-865FA0829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65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1441" userDrawn="1">
          <p15:clr>
            <a:srgbClr val="FBAE40"/>
          </p15:clr>
        </p15:guide>
        <p15:guide id="4" pos="3458" userDrawn="1">
          <p15:clr>
            <a:srgbClr val="FBAE40"/>
          </p15:clr>
        </p15:guide>
        <p15:guide id="5" pos="199" userDrawn="1">
          <p15:clr>
            <a:srgbClr val="FBAE40"/>
          </p15:clr>
        </p15:guide>
        <p15:guide id="6" orient="horz" pos="60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itte Green full blee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266638"/>
            <a:ext cx="7772400" cy="8791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8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51074" y="1693364"/>
            <a:ext cx="6869809" cy="7509077"/>
          </a:xfrm>
        </p:spPr>
        <p:txBody>
          <a:bodyPr/>
          <a:lstStyle>
            <a:lvl1pPr algn="l">
              <a:lnSpc>
                <a:spcPts val="6599"/>
              </a:lnSpc>
              <a:spcAft>
                <a:spcPts val="0"/>
              </a:spcAft>
              <a:defRPr sz="660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>
              <a:lnSpc>
                <a:spcPts val="6599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algn="l">
              <a:lnSpc>
                <a:spcPts val="1554"/>
              </a:lnSpc>
              <a:spcBef>
                <a:spcPts val="1554"/>
              </a:spcBef>
              <a:spcAft>
                <a:spcPts val="0"/>
              </a:spcAft>
              <a:defRPr sz="1295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algn="l">
              <a:lnSpc>
                <a:spcPts val="1554"/>
              </a:lnSpc>
              <a:spcAft>
                <a:spcPts val="0"/>
              </a:spcAft>
              <a:defRPr sz="1295" b="1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algn="l">
              <a:spcAft>
                <a:spcPts val="0"/>
              </a:spcAft>
              <a:defRPr sz="1317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070ABF-8A5A-400A-8749-E03A7EAE4A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457200"/>
            <a:ext cx="1828800" cy="31812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AB559641-FFCA-469F-975A-71EDBACFB8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EDB70CB-A6B6-40A2-8D6D-2D62408D17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AE116F9E-08BF-4AB3-908C-EAE2E7182F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7F10719-F7B9-4418-B073-1F7A92A8B0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B94CE414-2377-4426-88A4-126432285B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6263EFD6-6CC3-4E4B-8D59-B2056786F1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E687B2B-3638-4BBA-AF26-CF535BBE4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CB3D4EB5-3E76-4DFB-8873-DD479BEDE1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5D10E093-D0F9-414D-85B7-0796F5BEB9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9F405D8-2716-4E09-B9C5-AB2543796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15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82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76720920"/>
              </p:ext>
            </p:extLst>
          </p:nvPr>
        </p:nvGraphicFramePr>
        <p:xfrm>
          <a:off x="1352" y="2332"/>
          <a:ext cx="1349" cy="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2" y="2332"/>
                        <a:ext cx="1349" cy="2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19803" y="465669"/>
            <a:ext cx="7132796" cy="4544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19803" y="2442425"/>
            <a:ext cx="7132796" cy="6917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97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ransition>
    <p:fade/>
  </p:transition>
  <p:hf sldNum="0" hdr="0" ftr="0" dt="0"/>
  <p:txStyles>
    <p:titleStyle>
      <a:lvl1pPr algn="l" defTabSz="650820" rtl="0" eaLnBrk="1" latinLnBrk="0" hangingPunct="1">
        <a:spcBef>
          <a:spcPct val="0"/>
        </a:spcBef>
        <a:buNone/>
        <a:defRPr sz="1494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650820" rtl="0" eaLnBrk="1" latinLnBrk="0" hangingPunct="1">
        <a:spcBef>
          <a:spcPts val="0"/>
        </a:spcBef>
        <a:spcAft>
          <a:spcPts val="712"/>
        </a:spcAft>
        <a:buSzPct val="100000"/>
        <a:buFont typeface="Arial" panose="020B0604020202020204" pitchFamily="34" charset="0"/>
        <a:buNone/>
        <a:defRPr sz="925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0" indent="0" algn="l" defTabSz="650820" rtl="0" eaLnBrk="1" latinLnBrk="0" hangingPunct="1">
        <a:spcBef>
          <a:spcPts val="0"/>
        </a:spcBef>
        <a:spcAft>
          <a:spcPts val="712"/>
        </a:spcAft>
        <a:buClrTx/>
        <a:buSzPct val="100000"/>
        <a:buFont typeface="Arial"/>
        <a:buNone/>
        <a:defRPr lang="en-US" sz="925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125552" indent="-125552" algn="l" defTabSz="650820" rtl="0" eaLnBrk="1" latinLnBrk="0" hangingPunct="1">
        <a:spcBef>
          <a:spcPts val="0"/>
        </a:spcBef>
        <a:spcAft>
          <a:spcPts val="712"/>
        </a:spcAft>
        <a:buClrTx/>
        <a:buSzPct val="100000"/>
        <a:buFont typeface="Arial" panose="020B0604020202020204" pitchFamily="34" charset="0"/>
        <a:buChar char="•"/>
        <a:defRPr lang="en-US" sz="925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253665" indent="-125552" algn="l" defTabSz="650820" rtl="0" eaLnBrk="1" latinLnBrk="0" hangingPunct="1">
        <a:spcBef>
          <a:spcPts val="0"/>
        </a:spcBef>
        <a:spcAft>
          <a:spcPts val="712"/>
        </a:spcAft>
        <a:buClrTx/>
        <a:buSzPct val="100000"/>
        <a:buFont typeface="Verdana" panose="020B0604030504040204" pitchFamily="34" charset="0"/>
        <a:buChar char="−"/>
        <a:defRPr lang="en-US" sz="925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379218" indent="-125552" algn="l" defTabSz="568338" rtl="0" eaLnBrk="1" latinLnBrk="0" hangingPunct="1">
        <a:spcBef>
          <a:spcPts val="0"/>
        </a:spcBef>
        <a:spcAft>
          <a:spcPts val="712"/>
        </a:spcAft>
        <a:buClrTx/>
        <a:buSzPct val="100000"/>
        <a:buFont typeface="Verdana" panose="020B0604030504040204" pitchFamily="34" charset="0"/>
        <a:buChar char="−"/>
        <a:tabLst/>
        <a:defRPr lang="en-US" sz="925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379218" indent="-125552" algn="l" defTabSz="650820" rtl="0" eaLnBrk="1" latinLnBrk="0" hangingPunct="1">
        <a:spcBef>
          <a:spcPts val="0"/>
        </a:spcBef>
        <a:spcAft>
          <a:spcPts val="712"/>
        </a:spcAft>
        <a:buFont typeface="Verdana" panose="020B0604030504040204" pitchFamily="34" charset="0"/>
        <a:buChar char="−"/>
        <a:defRPr sz="85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9218" indent="-125552" algn="l" defTabSz="650820" rtl="0" eaLnBrk="1" latinLnBrk="0" hangingPunct="1">
        <a:spcBef>
          <a:spcPts val="0"/>
        </a:spcBef>
        <a:spcAft>
          <a:spcPts val="712"/>
        </a:spcAft>
        <a:buFont typeface="Verdana" panose="020B0604030504040204" pitchFamily="34" charset="0"/>
        <a:buChar char="−"/>
        <a:defRPr sz="853" kern="1200">
          <a:solidFill>
            <a:schemeClr val="tx1"/>
          </a:solidFill>
          <a:latin typeface="+mn-lt"/>
          <a:ea typeface="+mn-ea"/>
          <a:cs typeface="+mn-cs"/>
        </a:defRPr>
      </a:lvl7pPr>
      <a:lvl8pPr marL="379218" indent="-125552" algn="l" defTabSz="650820" rtl="0" eaLnBrk="1" latinLnBrk="0" hangingPunct="1">
        <a:spcBef>
          <a:spcPts val="0"/>
        </a:spcBef>
        <a:spcAft>
          <a:spcPts val="712"/>
        </a:spcAft>
        <a:buFont typeface="Verdana" panose="020B0604030504040204" pitchFamily="34" charset="0"/>
        <a:buChar char="−"/>
        <a:defRPr sz="85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9218" indent="-125552" algn="l" defTabSz="650820" rtl="0" eaLnBrk="1" latinLnBrk="0" hangingPunct="1">
        <a:spcBef>
          <a:spcPts val="0"/>
        </a:spcBef>
        <a:spcAft>
          <a:spcPts val="712"/>
        </a:spcAft>
        <a:buFont typeface="Verdana" panose="020B0604030504040204" pitchFamily="34" charset="0"/>
        <a:buChar char="−"/>
        <a:defRPr sz="85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1pPr>
      <a:lvl2pPr marL="325410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2pPr>
      <a:lvl3pPr marL="650820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3pPr>
      <a:lvl4pPr marL="976230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4pPr>
      <a:lvl5pPr marL="1301640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5pPr>
      <a:lvl6pPr marL="1627051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6pPr>
      <a:lvl7pPr marL="1952461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7pPr>
      <a:lvl8pPr marL="2277871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8pPr>
      <a:lvl9pPr marL="2603281" algn="l" defTabSz="650820" rtl="0" eaLnBrk="1" latinLnBrk="0" hangingPunct="1">
        <a:defRPr sz="12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68" userDrawn="1">
          <p15:clr>
            <a:srgbClr val="F26B43"/>
          </p15:clr>
        </p15:guide>
        <p15:guide id="2" orient="horz" pos="1397" userDrawn="1">
          <p15:clr>
            <a:srgbClr val="F26B43"/>
          </p15:clr>
        </p15:guide>
        <p15:guide id="3" orient="horz" pos="3096" userDrawn="1">
          <p15:clr>
            <a:srgbClr val="F26B43"/>
          </p15:clr>
        </p15:guide>
        <p15:guide id="5" pos="4008" userDrawn="1">
          <p15:clr>
            <a:srgbClr val="F26B43"/>
          </p15:clr>
        </p15:guide>
        <p15:guide id="6" orient="horz" pos="693" userDrawn="1">
          <p15:clr>
            <a:srgbClr val="F26B43"/>
          </p15:clr>
        </p15:guide>
        <p15:guide id="8" orient="horz" pos="3168" userDrawn="1">
          <p15:clr>
            <a:srgbClr val="F26B43"/>
          </p15:clr>
        </p15:guide>
        <p15:guide id="12" pos="864" userDrawn="1">
          <p15:clr>
            <a:srgbClr val="F26B43"/>
          </p15:clr>
        </p15:guide>
        <p15:guide id="13" pos="960" userDrawn="1">
          <p15:clr>
            <a:srgbClr val="F26B43"/>
          </p15:clr>
        </p15:guide>
        <p15:guide id="14" pos="1632" userDrawn="1">
          <p15:clr>
            <a:srgbClr val="F26B43"/>
          </p15:clr>
        </p15:guide>
        <p15:guide id="15" pos="1728" userDrawn="1">
          <p15:clr>
            <a:srgbClr val="F26B43"/>
          </p15:clr>
        </p15:guide>
        <p15:guide id="16" pos="3264" userDrawn="1">
          <p15:clr>
            <a:srgbClr val="F26B43"/>
          </p15:clr>
        </p15:guide>
        <p15:guide id="17" pos="2376" userDrawn="1">
          <p15:clr>
            <a:srgbClr val="F26B43"/>
          </p15:clr>
        </p15:guide>
        <p15:guide id="18" pos="2448" userDrawn="1">
          <p15:clr>
            <a:srgbClr val="F26B43"/>
          </p15:clr>
        </p15:guide>
        <p15:guide id="19" pos="2520" userDrawn="1">
          <p15:clr>
            <a:srgbClr val="F26B43"/>
          </p15:clr>
        </p15:guide>
        <p15:guide id="20" pos="3912" userDrawn="1">
          <p15:clr>
            <a:srgbClr val="F26B43"/>
          </p15:clr>
        </p15:guide>
        <p15:guide id="21" orient="horz" pos="6144" userDrawn="1">
          <p15:clr>
            <a:srgbClr val="F26B43"/>
          </p15:clr>
        </p15:guide>
        <p15:guide id="22" orient="horz" pos="414" userDrawn="1">
          <p15:clr>
            <a:srgbClr val="F26B43"/>
          </p15:clr>
        </p15:guide>
        <p15:guide id="24" pos="4704" userDrawn="1">
          <p15:clr>
            <a:srgbClr val="F26B43"/>
          </p15:clr>
        </p15:guide>
        <p15:guide id="25" orient="horz" pos="192" userDrawn="1">
          <p15:clr>
            <a:srgbClr val="F26B43"/>
          </p15:clr>
        </p15:guide>
        <p15:guide id="26" orient="horz" pos="3240" userDrawn="1">
          <p15:clr>
            <a:srgbClr val="F26B43"/>
          </p15:clr>
        </p15:guide>
        <p15:guide id="27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svp.deloitte.com/eventlisting/Eventdetail?jobId=43199&amp;tags=F21ExDABF" TargetMode="External"/><Relationship Id="rId13" Type="http://schemas.openxmlformats.org/officeDocument/2006/relationships/image" Target="../media/image8.png"/><Relationship Id="rId18" Type="http://schemas.openxmlformats.org/officeDocument/2006/relationships/hyperlink" Target="https://deloitteus.avature.net/su/e99738883762b96d" TargetMode="External"/><Relationship Id="rId26" Type="http://schemas.openxmlformats.org/officeDocument/2006/relationships/hyperlink" Target="https://explore.deloitte.com/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s://deloitteus.avature.net/su/a04b6672f018ce97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rsvp.deloitte.com/eventlisting/Eventdetail?jobId=43208&amp;tags=F21ExDBBF" TargetMode="External"/><Relationship Id="rId17" Type="http://schemas.openxmlformats.org/officeDocument/2006/relationships/image" Target="../media/image10.png"/><Relationship Id="rId25" Type="http://schemas.openxmlformats.org/officeDocument/2006/relationships/hyperlink" Target="https://deloitteus.avature.net/su/6d2b47095b453e7d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rsvp.deloitte.com/eventlisting/Eventdetail?jobId=43211&amp;tags=F21ExDATBF" TargetMode="External"/><Relationship Id="rId20" Type="http://schemas.openxmlformats.org/officeDocument/2006/relationships/hyperlink" Target="https://www.linkedin.com/in/kate-vance-68bb832b/" TargetMode="External"/><Relationship Id="rId29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svp.deloitte.com/eventlisting/Eventdetail?jobId=43192&amp;tags=F21ExDCA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s://deloitteus.avature.net/su/ee1eead7c7c4da6c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hyperlink" Target="https://deloitteus.avature.net/su/1d91b7d0ae020479" TargetMode="External"/><Relationship Id="rId28" Type="http://schemas.openxmlformats.org/officeDocument/2006/relationships/hyperlink" Target="https://usrecruiting.deloitte.com/exploredeloitte" TargetMode="External"/><Relationship Id="rId10" Type="http://schemas.openxmlformats.org/officeDocument/2006/relationships/hyperlink" Target="https://rsvp.deloitte.com/eventlisting/Eventdetail?jobId=43202&amp;tags=F21ExDCB" TargetMode="External"/><Relationship Id="rId19" Type="http://schemas.openxmlformats.org/officeDocument/2006/relationships/hyperlink" Target="mailto:kavance@deloitte.com" TargetMode="External"/><Relationship Id="rId31" Type="http://schemas.openxmlformats.org/officeDocument/2006/relationships/hyperlink" Target="https://www2.deloitte.com/us/en/pages/careers/articles/the-deloitte-university-experience.html" TargetMode="External"/><Relationship Id="rId4" Type="http://schemas.openxmlformats.org/officeDocument/2006/relationships/hyperlink" Target="https://rsvp.deloitte.com/eventlisting/Eventdetail?jobId=43191&amp;tags=F21ExDel-RK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rsvp.deloitte.com/eventlisting/Eventdetail?jobId=43209&amp;tags=F21ExDCAT" TargetMode="External"/><Relationship Id="rId22" Type="http://schemas.openxmlformats.org/officeDocument/2006/relationships/image" Target="../media/image11.png"/><Relationship Id="rId27" Type="http://schemas.openxmlformats.org/officeDocument/2006/relationships/hyperlink" Target="https://www2.deloitte.com/us/en/pages/careers/articles/join-deloitte-undergraduate-degree-opportunities.html" TargetMode="External"/><Relationship Id="rId30" Type="http://schemas.openxmlformats.org/officeDocument/2006/relationships/hyperlink" Target="https://deloitteus.avature.net/su/7840d18bb8ac0b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17C768-D716-47DE-885D-C654E43EF88E}"/>
              </a:ext>
            </a:extLst>
          </p:cNvPr>
          <p:cNvSpPr txBox="1">
            <a:spLocks/>
          </p:cNvSpPr>
          <p:nvPr/>
        </p:nvSpPr>
        <p:spPr>
          <a:xfrm>
            <a:off x="5126672" y="314705"/>
            <a:ext cx="2340926" cy="5215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SzPct val="100000"/>
              <a:buFont typeface="Arial" panose="020B0604020202020204" pitchFamily="34" charset="0"/>
              <a:buNone/>
              <a:defRPr sz="143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/>
              <a:buNone/>
              <a:defRPr lang="en-US" sz="143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94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3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92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86080" indent="-194040" algn="l" defTabSz="878364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lnSpc>
                <a:spcPts val="2000"/>
              </a:lnSpc>
              <a:spcAft>
                <a:spcPts val="0"/>
              </a:spcAft>
            </a:pPr>
            <a:r>
              <a:rPr lang="en-US" sz="2400" b="0" dirty="0">
                <a:solidFill>
                  <a:schemeClr val="accent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Deloitte Recruiting</a:t>
            </a:r>
          </a:p>
          <a:p>
            <a:pPr lvl="1" algn="r">
              <a:lnSpc>
                <a:spcPts val="2000"/>
              </a:lnSpc>
              <a:spcAft>
                <a:spcPts val="0"/>
              </a:spcAft>
            </a:pPr>
            <a:r>
              <a:rPr lang="en-US" sz="1800" b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Explore Deloitte</a:t>
            </a:r>
            <a:endParaRPr lang="en-US" sz="18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04749-2310-4082-A4A1-99E552300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11740" r="12534" b="14782"/>
          <a:stretch/>
        </p:blipFill>
        <p:spPr>
          <a:xfrm>
            <a:off x="2185429" y="472252"/>
            <a:ext cx="3241309" cy="32413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161B2-AC1B-47EB-BF31-3D37E91189DB}"/>
              </a:ext>
            </a:extLst>
          </p:cNvPr>
          <p:cNvSpPr/>
          <p:nvPr/>
        </p:nvSpPr>
        <p:spPr bwMode="gray">
          <a:xfrm>
            <a:off x="0" y="3785378"/>
            <a:ext cx="7772400" cy="627302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F26C97-7C0C-4D4D-8B39-BBA79E754747}"/>
              </a:ext>
            </a:extLst>
          </p:cNvPr>
          <p:cNvSpPr txBox="1"/>
          <p:nvPr/>
        </p:nvSpPr>
        <p:spPr>
          <a:xfrm>
            <a:off x="861059" y="7715129"/>
            <a:ext cx="1391243" cy="108653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502920" tIns="0" rIns="45720" bIns="0" rtlCol="0" anchor="ctr">
            <a:no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National Application Deadline: 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September 22</a:t>
            </a:r>
            <a:r>
              <a:rPr lang="en-US" sz="1000" baseline="30000" dirty="0">
                <a:solidFill>
                  <a:schemeClr val="bg1"/>
                </a:solidFill>
                <a:latin typeface="+mj-lt"/>
              </a:rPr>
              <a:t>nd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5DC97D8-7FD6-49DA-98F4-93E02419E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980" y="9013843"/>
            <a:ext cx="1033037" cy="103303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531A02C1-33DF-4DEF-A038-F24B0E02D691}"/>
              </a:ext>
            </a:extLst>
          </p:cNvPr>
          <p:cNvSpPr/>
          <p:nvPr/>
        </p:nvSpPr>
        <p:spPr bwMode="gray">
          <a:xfrm>
            <a:off x="304800" y="4270358"/>
            <a:ext cx="911618" cy="121662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0A4C117-C51D-427C-A6A4-4D2FAF554BC2}"/>
              </a:ext>
            </a:extLst>
          </p:cNvPr>
          <p:cNvSpPr/>
          <p:nvPr/>
        </p:nvSpPr>
        <p:spPr bwMode="gray">
          <a:xfrm>
            <a:off x="1346664" y="4270358"/>
            <a:ext cx="911618" cy="121662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5C8B8E-5D3A-4CC8-9303-C6378474F7AD}"/>
              </a:ext>
            </a:extLst>
          </p:cNvPr>
          <p:cNvSpPr/>
          <p:nvPr/>
        </p:nvSpPr>
        <p:spPr bwMode="gray">
          <a:xfrm>
            <a:off x="2388528" y="4270358"/>
            <a:ext cx="911618" cy="121662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33F8902-D07E-406A-8385-0DF70B478BA4}"/>
              </a:ext>
            </a:extLst>
          </p:cNvPr>
          <p:cNvSpPr/>
          <p:nvPr/>
        </p:nvSpPr>
        <p:spPr bwMode="gray">
          <a:xfrm>
            <a:off x="3430392" y="4270358"/>
            <a:ext cx="911618" cy="121662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33F730E-312E-4C34-BB5F-CB768EDC5284}"/>
              </a:ext>
            </a:extLst>
          </p:cNvPr>
          <p:cNvSpPr/>
          <p:nvPr/>
        </p:nvSpPr>
        <p:spPr bwMode="gray">
          <a:xfrm>
            <a:off x="4472256" y="4270358"/>
            <a:ext cx="911618" cy="121662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BA040D-17E2-490B-90C9-B0D165066DEB}"/>
              </a:ext>
            </a:extLst>
          </p:cNvPr>
          <p:cNvSpPr/>
          <p:nvPr/>
        </p:nvSpPr>
        <p:spPr bwMode="gray">
          <a:xfrm>
            <a:off x="5514120" y="4270358"/>
            <a:ext cx="911618" cy="121662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1D7BB16-EECE-4E62-BE5C-CB443F081AFF}"/>
              </a:ext>
            </a:extLst>
          </p:cNvPr>
          <p:cNvSpPr/>
          <p:nvPr/>
        </p:nvSpPr>
        <p:spPr bwMode="gray">
          <a:xfrm>
            <a:off x="6555982" y="4270358"/>
            <a:ext cx="911618" cy="121662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8B3B7F-AF3F-4B3C-BFA7-D124B7AE8692}"/>
              </a:ext>
            </a:extLst>
          </p:cNvPr>
          <p:cNvGrpSpPr/>
          <p:nvPr/>
        </p:nvGrpSpPr>
        <p:grpSpPr>
          <a:xfrm>
            <a:off x="304801" y="4098170"/>
            <a:ext cx="911618" cy="1388810"/>
            <a:chOff x="304801" y="4098170"/>
            <a:chExt cx="911618" cy="1388810"/>
          </a:xfrm>
        </p:grpSpPr>
        <p:pic>
          <p:nvPicPr>
            <p:cNvPr id="92" name="Picture 91">
              <a:hlinkClick r:id="rId4"/>
              <a:extLst>
                <a:ext uri="{FF2B5EF4-FFF2-40B4-BE49-F238E27FC236}">
                  <a16:creationId xmlns:a16="http://schemas.microsoft.com/office/drawing/2014/main" id="{86CDCB9C-D541-48BE-83B0-B6E3E2BD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10" y="4296669"/>
              <a:ext cx="858998" cy="858998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96A6AA-ECD3-4C67-87FC-A8259986CDF2}"/>
                </a:ext>
              </a:extLst>
            </p:cNvPr>
            <p:cNvSpPr txBox="1"/>
            <p:nvPr/>
          </p:nvSpPr>
          <p:spPr>
            <a:xfrm>
              <a:off x="304801" y="4098170"/>
              <a:ext cx="911618" cy="1908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0" tIns="18288" rIns="0" bIns="18288" rtlCol="0" anchor="ctr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August 27</a:t>
              </a:r>
              <a:r>
                <a:rPr lang="en-US" sz="1000" b="1" baseline="30000" dirty="0">
                  <a:solidFill>
                    <a:schemeClr val="bg1"/>
                  </a:solidFill>
                  <a:latin typeface="+mj-lt"/>
                </a:rPr>
                <a:t>th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>
              <a:hlinkClick r:id="rId4"/>
              <a:extLst>
                <a:ext uri="{FF2B5EF4-FFF2-40B4-BE49-F238E27FC236}">
                  <a16:creationId xmlns:a16="http://schemas.microsoft.com/office/drawing/2014/main" id="{AE6040A1-642F-4347-ADB7-172366C9AEBD}"/>
                </a:ext>
              </a:extLst>
            </p:cNvPr>
            <p:cNvSpPr txBox="1"/>
            <p:nvPr/>
          </p:nvSpPr>
          <p:spPr>
            <a:xfrm>
              <a:off x="304801" y="5094565"/>
              <a:ext cx="911618" cy="392415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850" b="1" dirty="0">
                  <a:solidFill>
                    <a:schemeClr val="bg1"/>
                  </a:solidFill>
                </a:rPr>
                <a:t>Recruiter Welcome 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b="1" dirty="0">
                  <a:solidFill>
                    <a:schemeClr val="bg1"/>
                  </a:solidFill>
                </a:rPr>
                <a:t>Info Session (Zoom)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3:00-3:30pm EST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6EA333-AE2D-457E-B6E2-585CF3B30956}"/>
              </a:ext>
            </a:extLst>
          </p:cNvPr>
          <p:cNvGrpSpPr/>
          <p:nvPr/>
        </p:nvGrpSpPr>
        <p:grpSpPr>
          <a:xfrm>
            <a:off x="1190108" y="4088598"/>
            <a:ext cx="1275140" cy="1398382"/>
            <a:chOff x="1190108" y="4088598"/>
            <a:chExt cx="1275140" cy="1398382"/>
          </a:xfrm>
        </p:grpSpPr>
        <p:pic>
          <p:nvPicPr>
            <p:cNvPr id="89" name="Picture 88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263A1969-B539-4622-AFAE-ECC0E22C4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108" y="4088598"/>
              <a:ext cx="1275140" cy="127514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E28CC0A-CFF7-4A88-91DB-A4F19B18128C}"/>
                </a:ext>
              </a:extLst>
            </p:cNvPr>
            <p:cNvSpPr txBox="1"/>
            <p:nvPr/>
          </p:nvSpPr>
          <p:spPr>
            <a:xfrm>
              <a:off x="1344769" y="4098170"/>
              <a:ext cx="913513" cy="190821"/>
            </a:xfrm>
            <a:prstGeom prst="rect">
              <a:avLst/>
            </a:prstGeom>
            <a:solidFill>
              <a:srgbClr val="62B5E5"/>
            </a:solidFill>
          </p:spPr>
          <p:txBody>
            <a:bodyPr wrap="square" lIns="0" tIns="18288" rIns="0" bIns="18288" rtlCol="0" anchor="ctr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August 31</a:t>
              </a:r>
              <a:r>
                <a:rPr lang="en-US" sz="1000" b="1" baseline="30000" dirty="0">
                  <a:solidFill>
                    <a:schemeClr val="bg1"/>
                  </a:solidFill>
                  <a:latin typeface="+mj-lt"/>
                </a:rPr>
                <a:t>st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hlinkClick r:id="rId6"/>
              <a:extLst>
                <a:ext uri="{FF2B5EF4-FFF2-40B4-BE49-F238E27FC236}">
                  <a16:creationId xmlns:a16="http://schemas.microsoft.com/office/drawing/2014/main" id="{4B474BF5-94A8-4F98-9A12-6AA8FB900B30}"/>
                </a:ext>
              </a:extLst>
            </p:cNvPr>
            <p:cNvSpPr txBox="1"/>
            <p:nvPr/>
          </p:nvSpPr>
          <p:spPr>
            <a:xfrm>
              <a:off x="1348559" y="5094565"/>
              <a:ext cx="911618" cy="392415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850" b="1" dirty="0">
                  <a:solidFill>
                    <a:schemeClr val="bg1"/>
                  </a:solidFill>
                </a:rPr>
                <a:t>Accounting Careers Info Session (Zoom) 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3:00-3:30pm EST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3CA9F4-31FC-428E-A9F4-F9D2DD4695AD}"/>
              </a:ext>
            </a:extLst>
          </p:cNvPr>
          <p:cNvGrpSpPr/>
          <p:nvPr/>
        </p:nvGrpSpPr>
        <p:grpSpPr>
          <a:xfrm>
            <a:off x="2252302" y="4088598"/>
            <a:ext cx="1275140" cy="1398382"/>
            <a:chOff x="2252302" y="4088598"/>
            <a:chExt cx="1275140" cy="1398382"/>
          </a:xfrm>
        </p:grpSpPr>
        <p:pic>
          <p:nvPicPr>
            <p:cNvPr id="90" name="Picture 89" descr="Icon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8A65021A-434F-4B55-90AC-33D8B1A1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302" y="4088598"/>
              <a:ext cx="1275140" cy="127514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C773F21-E73F-4BCD-815D-FFBEF6BADD4E}"/>
                </a:ext>
              </a:extLst>
            </p:cNvPr>
            <p:cNvSpPr txBox="1"/>
            <p:nvPr/>
          </p:nvSpPr>
          <p:spPr>
            <a:xfrm>
              <a:off x="2388528" y="4098170"/>
              <a:ext cx="911618" cy="1908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18288" rIns="0" bIns="18288" rtlCol="0" anchor="ctr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September 3</a:t>
              </a:r>
              <a:r>
                <a:rPr lang="en-US" sz="1000" b="1" baseline="30000" dirty="0">
                  <a:solidFill>
                    <a:schemeClr val="bg1"/>
                  </a:solidFill>
                  <a:latin typeface="+mj-lt"/>
                </a:rPr>
                <a:t>rd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>
              <a:hlinkClick r:id="rId8"/>
              <a:extLst>
                <a:ext uri="{FF2B5EF4-FFF2-40B4-BE49-F238E27FC236}">
                  <a16:creationId xmlns:a16="http://schemas.microsoft.com/office/drawing/2014/main" id="{74931980-FDA1-46B0-BAB4-AC88EF60C067}"/>
                </a:ext>
              </a:extLst>
            </p:cNvPr>
            <p:cNvSpPr txBox="1"/>
            <p:nvPr/>
          </p:nvSpPr>
          <p:spPr>
            <a:xfrm>
              <a:off x="2388528" y="5094565"/>
              <a:ext cx="911618" cy="392415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850" b="1" dirty="0">
                  <a:solidFill>
                    <a:schemeClr val="bg1"/>
                  </a:solidFill>
                </a:rPr>
                <a:t>Accounting Careers Fair (Brazen)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11:30-2:00pm EST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49A165-9E62-45ED-9113-B14DE1D2D17A}"/>
              </a:ext>
            </a:extLst>
          </p:cNvPr>
          <p:cNvGrpSpPr/>
          <p:nvPr/>
        </p:nvGrpSpPr>
        <p:grpSpPr>
          <a:xfrm>
            <a:off x="3297418" y="4088598"/>
            <a:ext cx="1275140" cy="1398382"/>
            <a:chOff x="3297418" y="4088598"/>
            <a:chExt cx="1275140" cy="1398382"/>
          </a:xfrm>
        </p:grpSpPr>
        <p:pic>
          <p:nvPicPr>
            <p:cNvPr id="88" name="Picture 87">
              <a:hlinkClick r:id="rId10"/>
              <a:extLst>
                <a:ext uri="{FF2B5EF4-FFF2-40B4-BE49-F238E27FC236}">
                  <a16:creationId xmlns:a16="http://schemas.microsoft.com/office/drawing/2014/main" id="{97CFCE5A-5653-460D-B4B5-B70F2EB08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418" y="4088598"/>
              <a:ext cx="1275140" cy="1275140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BF2ABDD-B014-4175-AF52-C66E04DEA398}"/>
                </a:ext>
              </a:extLst>
            </p:cNvPr>
            <p:cNvSpPr txBox="1"/>
            <p:nvPr/>
          </p:nvSpPr>
          <p:spPr>
            <a:xfrm>
              <a:off x="3430181" y="4098170"/>
              <a:ext cx="911618" cy="19082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18288" rIns="0" bIns="18288" rtlCol="0" anchor="ctr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September 7</a:t>
              </a:r>
              <a:r>
                <a:rPr lang="en-US" sz="1000" b="1" baseline="30000" dirty="0">
                  <a:solidFill>
                    <a:schemeClr val="bg1"/>
                  </a:solidFill>
                  <a:latin typeface="+mj-lt"/>
                </a:rPr>
                <a:t>th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>
              <a:hlinkClick r:id="rId10"/>
              <a:extLst>
                <a:ext uri="{FF2B5EF4-FFF2-40B4-BE49-F238E27FC236}">
                  <a16:creationId xmlns:a16="http://schemas.microsoft.com/office/drawing/2014/main" id="{6AC064C8-749B-4004-A9CD-A8814C2FE5CE}"/>
                </a:ext>
              </a:extLst>
            </p:cNvPr>
            <p:cNvSpPr txBox="1"/>
            <p:nvPr/>
          </p:nvSpPr>
          <p:spPr>
            <a:xfrm>
              <a:off x="3428497" y="4832955"/>
              <a:ext cx="911618" cy="654025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850" b="1" dirty="0">
                  <a:solidFill>
                    <a:schemeClr val="bg1"/>
                  </a:solidFill>
                </a:rPr>
                <a:t>General Business (Non-Accounting) Careers Info 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b="1" dirty="0">
                  <a:solidFill>
                    <a:schemeClr val="bg1"/>
                  </a:solidFill>
                </a:rPr>
                <a:t>Session (Zoom)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3:00-3:30pm EST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7AD819-C305-480E-8ED6-F7D457508325}"/>
              </a:ext>
            </a:extLst>
          </p:cNvPr>
          <p:cNvGrpSpPr/>
          <p:nvPr/>
        </p:nvGrpSpPr>
        <p:grpSpPr>
          <a:xfrm>
            <a:off x="4342010" y="4088598"/>
            <a:ext cx="1275140" cy="1398382"/>
            <a:chOff x="4342010" y="4088598"/>
            <a:chExt cx="1275140" cy="1398382"/>
          </a:xfrm>
        </p:grpSpPr>
        <p:pic>
          <p:nvPicPr>
            <p:cNvPr id="91" name="Picture 90" descr="Icon&#10;&#10;Description automatically generated">
              <a:hlinkClick r:id="rId12"/>
              <a:extLst>
                <a:ext uri="{FF2B5EF4-FFF2-40B4-BE49-F238E27FC236}">
                  <a16:creationId xmlns:a16="http://schemas.microsoft.com/office/drawing/2014/main" id="{C48B5925-EE53-4D43-8A78-B8D47F21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10" y="4088598"/>
              <a:ext cx="1275140" cy="127514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972D083-D5AE-4B16-81E1-E1CF91BF16FD}"/>
                </a:ext>
              </a:extLst>
            </p:cNvPr>
            <p:cNvSpPr txBox="1"/>
            <p:nvPr/>
          </p:nvSpPr>
          <p:spPr>
            <a:xfrm>
              <a:off x="4472256" y="4098170"/>
              <a:ext cx="911618" cy="190821"/>
            </a:xfrm>
            <a:prstGeom prst="rect">
              <a:avLst/>
            </a:prstGeom>
            <a:solidFill>
              <a:srgbClr val="0097A9"/>
            </a:solidFill>
          </p:spPr>
          <p:txBody>
            <a:bodyPr wrap="square" lIns="0" tIns="18288" rIns="0" bIns="18288" rtlCol="0" anchor="ctr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September 10</a:t>
              </a:r>
              <a:r>
                <a:rPr lang="en-US" sz="1000" b="1" baseline="30000" dirty="0">
                  <a:solidFill>
                    <a:schemeClr val="bg1"/>
                  </a:solidFill>
                  <a:latin typeface="+mj-lt"/>
                </a:rPr>
                <a:t>th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>
              <a:hlinkClick r:id="rId12"/>
              <a:extLst>
                <a:ext uri="{FF2B5EF4-FFF2-40B4-BE49-F238E27FC236}">
                  <a16:creationId xmlns:a16="http://schemas.microsoft.com/office/drawing/2014/main" id="{E5DDE0CC-DE68-46D9-88DD-427256709CA6}"/>
                </a:ext>
              </a:extLst>
            </p:cNvPr>
            <p:cNvSpPr txBox="1"/>
            <p:nvPr/>
          </p:nvSpPr>
          <p:spPr>
            <a:xfrm>
              <a:off x="4472256" y="5094565"/>
              <a:ext cx="911618" cy="392415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850" b="1" dirty="0">
                  <a:solidFill>
                    <a:schemeClr val="bg1"/>
                  </a:solidFill>
                </a:rPr>
                <a:t>General Business Careers Fair (Brazen)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11:30-2:00pm EST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8EB277-BA2B-46E3-AC59-CC7D41EA8E36}"/>
              </a:ext>
            </a:extLst>
          </p:cNvPr>
          <p:cNvGrpSpPr/>
          <p:nvPr/>
        </p:nvGrpSpPr>
        <p:grpSpPr>
          <a:xfrm>
            <a:off x="5355342" y="4088598"/>
            <a:ext cx="1275140" cy="1398382"/>
            <a:chOff x="5355342" y="4088598"/>
            <a:chExt cx="1275140" cy="1398382"/>
          </a:xfrm>
        </p:grpSpPr>
        <p:pic>
          <p:nvPicPr>
            <p:cNvPr id="83" name="Picture 82" descr="A picture containing icon&#10;&#10;Description automatically generated">
              <a:hlinkClick r:id="rId14"/>
              <a:extLst>
                <a:ext uri="{FF2B5EF4-FFF2-40B4-BE49-F238E27FC236}">
                  <a16:creationId xmlns:a16="http://schemas.microsoft.com/office/drawing/2014/main" id="{98BC9857-82D4-43F8-9EC7-EED1BE2F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342" y="4088598"/>
              <a:ext cx="1275140" cy="127514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E63D565-D6A4-414A-A83E-7D520E112A21}"/>
                </a:ext>
              </a:extLst>
            </p:cNvPr>
            <p:cNvSpPr txBox="1"/>
            <p:nvPr/>
          </p:nvSpPr>
          <p:spPr>
            <a:xfrm>
              <a:off x="5514118" y="4098170"/>
              <a:ext cx="911618" cy="19082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0" tIns="18288" rIns="0" bIns="18288" rtlCol="0" anchor="ctr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September 14</a:t>
              </a:r>
              <a:r>
                <a:rPr lang="en-US" sz="1000" b="1" baseline="30000" dirty="0">
                  <a:solidFill>
                    <a:schemeClr val="bg1"/>
                  </a:solidFill>
                  <a:latin typeface="+mj-lt"/>
                </a:rPr>
                <a:t>th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>
              <a:hlinkClick r:id="rId14"/>
              <a:extLst>
                <a:ext uri="{FF2B5EF4-FFF2-40B4-BE49-F238E27FC236}">
                  <a16:creationId xmlns:a16="http://schemas.microsoft.com/office/drawing/2014/main" id="{85415E2D-8959-4800-876C-CB2CF8F36FA0}"/>
                </a:ext>
              </a:extLst>
            </p:cNvPr>
            <p:cNvSpPr txBox="1"/>
            <p:nvPr/>
          </p:nvSpPr>
          <p:spPr>
            <a:xfrm>
              <a:off x="5514118" y="4963760"/>
              <a:ext cx="911618" cy="5232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850" b="1" dirty="0">
                  <a:solidFill>
                    <a:schemeClr val="bg1"/>
                  </a:solidFill>
                </a:rPr>
                <a:t>Analytics &amp; Technology Careers Info Session (Zoom)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3:00-3:30pm EST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585E6A-A410-47C0-B102-D1462815558F}"/>
              </a:ext>
            </a:extLst>
          </p:cNvPr>
          <p:cNvGrpSpPr/>
          <p:nvPr/>
        </p:nvGrpSpPr>
        <p:grpSpPr>
          <a:xfrm>
            <a:off x="6413476" y="4088598"/>
            <a:ext cx="1275140" cy="1398382"/>
            <a:chOff x="6413476" y="4088598"/>
            <a:chExt cx="1275140" cy="1398382"/>
          </a:xfrm>
        </p:grpSpPr>
        <p:pic>
          <p:nvPicPr>
            <p:cNvPr id="84" name="Picture 83">
              <a:hlinkClick r:id="rId16"/>
              <a:extLst>
                <a:ext uri="{FF2B5EF4-FFF2-40B4-BE49-F238E27FC236}">
                  <a16:creationId xmlns:a16="http://schemas.microsoft.com/office/drawing/2014/main" id="{AC7F0E8C-E721-4895-84E2-8BA81F488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476" y="4088598"/>
              <a:ext cx="1275140" cy="127514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5DAA82B-3D21-4ACB-B2D5-7151134226FA}"/>
                </a:ext>
              </a:extLst>
            </p:cNvPr>
            <p:cNvSpPr txBox="1"/>
            <p:nvPr/>
          </p:nvSpPr>
          <p:spPr>
            <a:xfrm>
              <a:off x="6555980" y="4098170"/>
              <a:ext cx="911618" cy="19082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0" tIns="18288" rIns="0" bIns="18288" rtlCol="0" anchor="ctr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September 17</a:t>
              </a:r>
              <a:r>
                <a:rPr lang="en-US" sz="1000" b="1" baseline="30000" dirty="0">
                  <a:solidFill>
                    <a:schemeClr val="bg1"/>
                  </a:solidFill>
                  <a:latin typeface="+mj-lt"/>
                </a:rPr>
                <a:t>th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>
              <a:hlinkClick r:id="rId16"/>
              <a:extLst>
                <a:ext uri="{FF2B5EF4-FFF2-40B4-BE49-F238E27FC236}">
                  <a16:creationId xmlns:a16="http://schemas.microsoft.com/office/drawing/2014/main" id="{45240428-A696-4425-92F4-769574B67060}"/>
                </a:ext>
              </a:extLst>
            </p:cNvPr>
            <p:cNvSpPr txBox="1"/>
            <p:nvPr/>
          </p:nvSpPr>
          <p:spPr>
            <a:xfrm>
              <a:off x="6555980" y="4963760"/>
              <a:ext cx="911618" cy="5232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850" b="1" dirty="0">
                  <a:solidFill>
                    <a:schemeClr val="bg1"/>
                  </a:solidFill>
                </a:rPr>
                <a:t>Analytics &amp; Technology Careers Fair (Brazen)</a:t>
              </a:r>
              <a:br>
                <a:rPr lang="en-US" sz="850" b="1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11:30-2:00pm EST</a:t>
              </a:r>
            </a:p>
          </p:txBody>
        </p:sp>
      </p:grp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B9A1A95-5C7C-4C3D-860E-8F20F9C586D3}"/>
              </a:ext>
            </a:extLst>
          </p:cNvPr>
          <p:cNvSpPr txBox="1">
            <a:spLocks/>
          </p:cNvSpPr>
          <p:nvPr/>
        </p:nvSpPr>
        <p:spPr>
          <a:xfrm>
            <a:off x="304800" y="3857398"/>
            <a:ext cx="4724400" cy="1685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SzPct val="100000"/>
              <a:buFont typeface="Arial" panose="020B0604020202020204" pitchFamily="34" charset="0"/>
              <a:buNone/>
              <a:defRPr sz="143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/>
              <a:buNone/>
              <a:defRPr lang="en-US" sz="143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94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3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92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86080" indent="-194040" algn="l" defTabSz="878364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Explore Deloitte Events: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8B992996-7956-4C97-8CCF-3CF826238CC7}"/>
              </a:ext>
            </a:extLst>
          </p:cNvPr>
          <p:cNvSpPr txBox="1">
            <a:spLocks/>
          </p:cNvSpPr>
          <p:nvPr/>
        </p:nvSpPr>
        <p:spPr>
          <a:xfrm>
            <a:off x="304800" y="5527076"/>
            <a:ext cx="4724400" cy="1685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SzPct val="100000"/>
              <a:buFont typeface="Arial" panose="020B0604020202020204" pitchFamily="34" charset="0"/>
              <a:buNone/>
              <a:defRPr sz="143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/>
              <a:buNone/>
              <a:defRPr lang="en-US" sz="143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94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3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92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86080" indent="-194040" algn="l" defTabSz="878364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Local Events: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9D7D584-76DF-43D8-8403-C2CF96871064}"/>
              </a:ext>
            </a:extLst>
          </p:cNvPr>
          <p:cNvSpPr txBox="1"/>
          <p:nvPr/>
        </p:nvSpPr>
        <p:spPr>
          <a:xfrm>
            <a:off x="304798" y="5709441"/>
            <a:ext cx="3512125" cy="5665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200" b="1" dirty="0">
                <a:latin typeface="+mj-lt"/>
              </a:rPr>
              <a:t>Deloitte New Jersey:  Information Session</a:t>
            </a:r>
          </a:p>
          <a:p>
            <a:pPr>
              <a:buSzPct val="100000"/>
            </a:pPr>
            <a:r>
              <a:rPr lang="en-US" sz="1050" dirty="0">
                <a:latin typeface="+mj-lt"/>
              </a:rPr>
              <a:t>Thursday, September 2, 2021 via Zoom</a:t>
            </a:r>
          </a:p>
          <a:p>
            <a:pPr>
              <a:buSzPct val="100000"/>
            </a:pPr>
            <a:r>
              <a:rPr lang="en-US" sz="1050" dirty="0">
                <a:latin typeface="+mj-lt"/>
              </a:rPr>
              <a:t>12:00 p.m. EST – 1:00 p.m. EST | </a:t>
            </a:r>
            <a:r>
              <a:rPr lang="en-US" sz="1100" b="1" dirty="0">
                <a:latin typeface="+mj-lt"/>
                <a:hlinkClick r:id="rId18"/>
              </a:rPr>
              <a:t>Register Here</a:t>
            </a:r>
            <a:endParaRPr lang="en-US" sz="1100" b="1" dirty="0">
              <a:latin typeface="+mj-lt"/>
            </a:endParaRPr>
          </a:p>
          <a:p>
            <a:pPr>
              <a:buSzPct val="100000"/>
            </a:pPr>
            <a:endParaRPr lang="en-US" sz="1000" dirty="0">
              <a:latin typeface="+mj-l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DAAD924-275A-476E-9956-E114CE2198B0}"/>
              </a:ext>
            </a:extLst>
          </p:cNvPr>
          <p:cNvSpPr txBox="1"/>
          <p:nvPr/>
        </p:nvSpPr>
        <p:spPr>
          <a:xfrm>
            <a:off x="4657447" y="5722720"/>
            <a:ext cx="2810151" cy="64423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>
              <a:buSzPct val="100000"/>
            </a:pPr>
            <a:r>
              <a:rPr lang="en-US" sz="1400" b="1" dirty="0"/>
              <a:t>Kate Vance</a:t>
            </a:r>
          </a:p>
          <a:p>
            <a:pPr>
              <a:buSzPct val="100000"/>
            </a:pPr>
            <a:r>
              <a:rPr lang="en-US" sz="1000" dirty="0"/>
              <a:t>Email:  </a:t>
            </a:r>
            <a:r>
              <a:rPr lang="en-US" sz="1000" dirty="0">
                <a:hlinkClick r:id="rId19"/>
              </a:rPr>
              <a:t>kavance@deloitte.com</a:t>
            </a:r>
            <a:r>
              <a:rPr lang="en-US" sz="1000" dirty="0"/>
              <a:t> </a:t>
            </a:r>
          </a:p>
          <a:p>
            <a:pPr>
              <a:buSzPct val="100000"/>
            </a:pPr>
            <a:r>
              <a:rPr lang="en-US" sz="1000" dirty="0"/>
              <a:t>LinkedIn:  </a:t>
            </a:r>
            <a:r>
              <a:rPr lang="en-US" sz="1000" dirty="0">
                <a:hlinkClick r:id="rId20"/>
              </a:rPr>
              <a:t>Kate Vance</a:t>
            </a:r>
            <a:endParaRPr lang="en-US" sz="1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D9C4818-AB86-492A-9597-9DBFF7E35C45}"/>
              </a:ext>
            </a:extLst>
          </p:cNvPr>
          <p:cNvSpPr txBox="1"/>
          <p:nvPr/>
        </p:nvSpPr>
        <p:spPr>
          <a:xfrm>
            <a:off x="304797" y="6304238"/>
            <a:ext cx="3512125" cy="5665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200" b="1" dirty="0">
                <a:latin typeface="+mj-lt"/>
              </a:rPr>
              <a:t>Deloitte New Jersey:  Resume Workshop</a:t>
            </a:r>
            <a:endParaRPr lang="en-US" sz="1200" dirty="0">
              <a:latin typeface="+mj-lt"/>
            </a:endParaRPr>
          </a:p>
          <a:p>
            <a:pPr>
              <a:buSzPct val="100000"/>
            </a:pPr>
            <a:r>
              <a:rPr lang="en-US" sz="1100" dirty="0">
                <a:latin typeface="+mj-lt"/>
              </a:rPr>
              <a:t>Wednesday, September 8, 2021 via Zoom</a:t>
            </a:r>
          </a:p>
          <a:p>
            <a:pPr>
              <a:buSzPct val="100000"/>
            </a:pPr>
            <a:r>
              <a:rPr lang="en-US" sz="1100" dirty="0">
                <a:latin typeface="+mj-lt"/>
              </a:rPr>
              <a:t>5:00 p.m. EST – 6:00 p.m. EST | </a:t>
            </a:r>
            <a:r>
              <a:rPr lang="en-US" sz="1100" b="1" dirty="0">
                <a:latin typeface="+mj-lt"/>
                <a:hlinkClick r:id="rId21"/>
              </a:rPr>
              <a:t>Register Here</a:t>
            </a:r>
            <a:endParaRPr lang="en-US" sz="1100" b="1" dirty="0"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3BEA7DB-EB75-4412-A3BD-323B2A12026A}"/>
              </a:ext>
            </a:extLst>
          </p:cNvPr>
          <p:cNvSpPr txBox="1"/>
          <p:nvPr/>
        </p:nvSpPr>
        <p:spPr>
          <a:xfrm>
            <a:off x="3955478" y="6436109"/>
            <a:ext cx="3512125" cy="10330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 lvl="0"/>
            <a:r>
              <a:rPr lang="en-US" sz="1000" b="1" dirty="0">
                <a:latin typeface="+mj-lt"/>
              </a:rPr>
              <a:t>Accounting Majors</a:t>
            </a:r>
            <a:r>
              <a:rPr lang="en-US" sz="1000" dirty="0">
                <a:latin typeface="+mj-lt"/>
              </a:rPr>
              <a:t>:  </a:t>
            </a:r>
            <a:r>
              <a:rPr lang="en-US" sz="900" dirty="0">
                <a:latin typeface="+mj-lt"/>
              </a:rPr>
              <a:t>Your eligibility for programming and opportunities is based on your 150-credit graduation date, making you eligible for the CPA exam (our favorite acronym!).  Many students will plan to complete this between 4-5 years in total.  Keep this date in mind!</a:t>
            </a:r>
          </a:p>
          <a:p>
            <a:pPr lvl="0"/>
            <a:endParaRPr lang="en-US" sz="400" dirty="0">
              <a:latin typeface="+mj-lt"/>
            </a:endParaRPr>
          </a:p>
          <a:p>
            <a:pPr lvl="0"/>
            <a:r>
              <a:rPr lang="en-US" sz="1000" b="1" dirty="0">
                <a:latin typeface="+mj-lt"/>
              </a:rPr>
              <a:t>Other Business Majors</a:t>
            </a:r>
            <a:r>
              <a:rPr lang="en-US" sz="900" dirty="0">
                <a:latin typeface="+mj-lt"/>
              </a:rPr>
              <a:t>:  Your eligibility for opportunities are based on your final graduation date from your college/university. 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DBD8ADBC-09B6-4189-88AC-19093BF69FCB}"/>
              </a:ext>
            </a:extLst>
          </p:cNvPr>
          <p:cNvSpPr txBox="1">
            <a:spLocks/>
          </p:cNvSpPr>
          <p:nvPr/>
        </p:nvSpPr>
        <p:spPr>
          <a:xfrm>
            <a:off x="301391" y="7521885"/>
            <a:ext cx="4724400" cy="1685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SzPct val="100000"/>
              <a:buFont typeface="Arial" panose="020B0604020202020204" pitchFamily="34" charset="0"/>
              <a:buNone/>
              <a:defRPr sz="143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/>
              <a:buNone/>
              <a:defRPr lang="en-US" sz="143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94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3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92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86080" indent="-194040" algn="l" defTabSz="878364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Apply Now Info: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F9504D3A-416F-451E-9F0E-7709D68032A5}"/>
              </a:ext>
            </a:extLst>
          </p:cNvPr>
          <p:cNvSpPr txBox="1">
            <a:spLocks/>
          </p:cNvSpPr>
          <p:nvPr/>
        </p:nvSpPr>
        <p:spPr>
          <a:xfrm>
            <a:off x="307926" y="9806833"/>
            <a:ext cx="7254124" cy="10694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650820" rtl="0" eaLnBrk="1" latinLnBrk="0" hangingPunct="1">
              <a:spcBef>
                <a:spcPts val="0"/>
              </a:spcBef>
              <a:spcAft>
                <a:spcPts val="712"/>
              </a:spcAft>
              <a:buSzPct val="100000"/>
              <a:buFont typeface="Arial" panose="020B0604020202020204" pitchFamily="34" charset="0"/>
              <a:buNone/>
              <a:defRPr sz="925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650820" rtl="0" eaLnBrk="1" latinLnBrk="0" hangingPunct="1">
              <a:spcBef>
                <a:spcPts val="0"/>
              </a:spcBef>
              <a:spcAft>
                <a:spcPts val="712"/>
              </a:spcAft>
              <a:buClrTx/>
              <a:buSzPct val="100000"/>
              <a:buFont typeface="Arial"/>
              <a:buNone/>
              <a:defRPr lang="en-US" sz="925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25552" indent="-125552" algn="l" defTabSz="650820" rtl="0" eaLnBrk="1" latinLnBrk="0" hangingPunct="1">
              <a:spcBef>
                <a:spcPts val="0"/>
              </a:spcBef>
              <a:spcAft>
                <a:spcPts val="712"/>
              </a:spcAft>
              <a:buClrTx/>
              <a:buSzPct val="100000"/>
              <a:buFont typeface="Arial" panose="020B0604020202020204" pitchFamily="34" charset="0"/>
              <a:buChar char="•"/>
              <a:defRPr lang="en-US" sz="925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253665" indent="-125552" algn="l" defTabSz="650820" rtl="0" eaLnBrk="1" latinLnBrk="0" hangingPunct="1">
              <a:spcBef>
                <a:spcPts val="0"/>
              </a:spcBef>
              <a:spcAft>
                <a:spcPts val="712"/>
              </a:spcAft>
              <a:buClrTx/>
              <a:buSzPct val="100000"/>
              <a:buFont typeface="Verdana" panose="020B0604030504040204" pitchFamily="34" charset="0"/>
              <a:buChar char="−"/>
              <a:defRPr lang="en-US" sz="925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379218" indent="-125552" algn="l" defTabSz="568338" rtl="0" eaLnBrk="1" latinLnBrk="0" hangingPunct="1">
              <a:spcBef>
                <a:spcPts val="0"/>
              </a:spcBef>
              <a:spcAft>
                <a:spcPts val="712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925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79218" indent="-125552" algn="l" defTabSz="650820" rtl="0" eaLnBrk="1" latinLnBrk="0" hangingPunct="1">
              <a:spcBef>
                <a:spcPts val="0"/>
              </a:spcBef>
              <a:spcAft>
                <a:spcPts val="712"/>
              </a:spcAft>
              <a:buFont typeface="Verdana" panose="020B0604030504040204" pitchFamily="34" charset="0"/>
              <a:buChar char="−"/>
              <a:defRPr sz="85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218" indent="-125552" algn="l" defTabSz="650820" rtl="0" eaLnBrk="1" latinLnBrk="0" hangingPunct="1">
              <a:spcBef>
                <a:spcPts val="0"/>
              </a:spcBef>
              <a:spcAft>
                <a:spcPts val="712"/>
              </a:spcAft>
              <a:buFont typeface="Verdana" panose="020B0604030504040204" pitchFamily="34" charset="0"/>
              <a:buChar char="−"/>
              <a:defRPr sz="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218" indent="-125552" algn="l" defTabSz="650820" rtl="0" eaLnBrk="1" latinLnBrk="0" hangingPunct="1">
              <a:spcBef>
                <a:spcPts val="0"/>
              </a:spcBef>
              <a:spcAft>
                <a:spcPts val="712"/>
              </a:spcAft>
              <a:buFont typeface="Verdana" panose="020B0604030504040204" pitchFamily="34" charset="0"/>
              <a:buChar char="−"/>
              <a:defRPr sz="85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218" indent="-125552" algn="l" defTabSz="650820" rtl="0" eaLnBrk="1" latinLnBrk="0" hangingPunct="1">
              <a:spcBef>
                <a:spcPts val="0"/>
              </a:spcBef>
              <a:spcAft>
                <a:spcPts val="712"/>
              </a:spcAft>
              <a:buFont typeface="Verdana" panose="020B0604030504040204" pitchFamily="34" charset="0"/>
              <a:buChar char="−"/>
              <a:defRPr sz="85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Copyright © 2021 Deloitte Development LLC. All rights reserved.</a:t>
            </a:r>
          </a:p>
        </p:txBody>
      </p:sp>
      <p:pic>
        <p:nvPicPr>
          <p:cNvPr id="115" name="Picture 114" descr="Icon&#10;&#10;Description automatically generated">
            <a:extLst>
              <a:ext uri="{FF2B5EF4-FFF2-40B4-BE49-F238E27FC236}">
                <a16:creationId xmlns:a16="http://schemas.microsoft.com/office/drawing/2014/main" id="{F4663536-0C1F-4CD0-9248-72A2BA2079B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12968" r="16786" b="12823"/>
          <a:stretch/>
        </p:blipFill>
        <p:spPr>
          <a:xfrm>
            <a:off x="261819" y="7707680"/>
            <a:ext cx="1102022" cy="1105067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9B9FC7F2-2043-4D52-87AC-E9904FBB37E0}"/>
              </a:ext>
            </a:extLst>
          </p:cNvPr>
          <p:cNvSpPr txBox="1"/>
          <p:nvPr/>
        </p:nvSpPr>
        <p:spPr>
          <a:xfrm>
            <a:off x="2260177" y="7715130"/>
            <a:ext cx="5199803" cy="10865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>
              <a:buSzPct val="100000"/>
            </a:pPr>
            <a:r>
              <a:rPr lang="en-US" sz="1200" b="1" dirty="0">
                <a:latin typeface="+mj-lt"/>
                <a:hlinkClick r:id="rId23"/>
              </a:rPr>
              <a:t>Deloitte Audit &amp; Assurance Winter Internship</a:t>
            </a:r>
            <a:r>
              <a:rPr lang="en-US" sz="1200" b="1" dirty="0">
                <a:latin typeface="+mj-lt"/>
              </a:rPr>
              <a:t> </a:t>
            </a:r>
            <a:r>
              <a:rPr lang="en-US" sz="1050" dirty="0">
                <a:latin typeface="+mj-lt"/>
              </a:rPr>
              <a:t>– 150-credit graduation date between December 2021 – August 2023</a:t>
            </a:r>
          </a:p>
          <a:p>
            <a:pPr>
              <a:buSzPct val="100000"/>
            </a:pPr>
            <a:r>
              <a:rPr lang="en-US" sz="1200" b="1" dirty="0">
                <a:latin typeface="+mj-lt"/>
                <a:hlinkClick r:id="rId24"/>
              </a:rPr>
              <a:t>Deloitte Audit &amp; Assurance Summer Internship </a:t>
            </a:r>
            <a:r>
              <a:rPr lang="en-US" sz="1050" dirty="0">
                <a:latin typeface="+mj-lt"/>
              </a:rPr>
              <a:t>– 150-credit graduation date between December 2022 – August 2023</a:t>
            </a:r>
          </a:p>
          <a:p>
            <a:pPr>
              <a:buSzPct val="100000"/>
            </a:pPr>
            <a:r>
              <a:rPr lang="en-US" sz="1200" b="1" dirty="0">
                <a:latin typeface="+mj-lt"/>
                <a:hlinkClick r:id="rId25"/>
              </a:rPr>
              <a:t>Deloitte Audit &amp; Assurance Fulltime </a:t>
            </a:r>
            <a:r>
              <a:rPr lang="en-US" sz="1200" b="1" dirty="0">
                <a:latin typeface="+mj-lt"/>
              </a:rPr>
              <a:t> </a:t>
            </a:r>
            <a:r>
              <a:rPr lang="en-US" sz="1050" dirty="0">
                <a:latin typeface="+mj-lt"/>
              </a:rPr>
              <a:t>- 150-credit graduation date between December 2021 – August 2022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61501207-AB01-41B6-AD80-19127EF6FFBB}"/>
              </a:ext>
            </a:extLst>
          </p:cNvPr>
          <p:cNvSpPr txBox="1">
            <a:spLocks/>
          </p:cNvSpPr>
          <p:nvPr/>
        </p:nvSpPr>
        <p:spPr>
          <a:xfrm>
            <a:off x="304800" y="8889092"/>
            <a:ext cx="4724400" cy="1685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SzPct val="100000"/>
              <a:buFont typeface="Arial" panose="020B0604020202020204" pitchFamily="34" charset="0"/>
              <a:buNone/>
              <a:defRPr sz="143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/>
              <a:buNone/>
              <a:defRPr lang="en-US" sz="143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94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3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92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86080" indent="-194040" algn="l" defTabSz="878364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Click the buttons to explore life at Deloitte:</a:t>
            </a:r>
          </a:p>
        </p:txBody>
      </p:sp>
      <p:sp>
        <p:nvSpPr>
          <p:cNvPr id="118" name="TextBox 117">
            <a:hlinkClick r:id="rId26"/>
            <a:extLst>
              <a:ext uri="{FF2B5EF4-FFF2-40B4-BE49-F238E27FC236}">
                <a16:creationId xmlns:a16="http://schemas.microsoft.com/office/drawing/2014/main" id="{76DBCE14-620B-403E-8E77-9A812AF8D7AC}"/>
              </a:ext>
            </a:extLst>
          </p:cNvPr>
          <p:cNvSpPr txBox="1"/>
          <p:nvPr/>
        </p:nvSpPr>
        <p:spPr>
          <a:xfrm>
            <a:off x="304802" y="9170134"/>
            <a:ext cx="1542918" cy="532683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8288" rIns="0" bIns="18288" rtlCol="0" anchor="ctr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Explore Your Fit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hlinkClick r:id="rId27"/>
            <a:extLst>
              <a:ext uri="{FF2B5EF4-FFF2-40B4-BE49-F238E27FC236}">
                <a16:creationId xmlns:a16="http://schemas.microsoft.com/office/drawing/2014/main" id="{F3CAC54A-04AF-4708-9E63-505D316BA149}"/>
              </a:ext>
            </a:extLst>
          </p:cNvPr>
          <p:cNvSpPr txBox="1"/>
          <p:nvPr/>
        </p:nvSpPr>
        <p:spPr>
          <a:xfrm>
            <a:off x="1895541" y="9170134"/>
            <a:ext cx="1542918" cy="532683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8288" rIns="0" bIns="18288" rtlCol="0" anchor="ctr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Undergraduate Opportunities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8E6F39EA-FA75-4BF8-8E4D-B4876BEA57C5}"/>
              </a:ext>
            </a:extLst>
          </p:cNvPr>
          <p:cNvSpPr txBox="1">
            <a:spLocks/>
          </p:cNvSpPr>
          <p:nvPr/>
        </p:nvSpPr>
        <p:spPr>
          <a:xfrm>
            <a:off x="3955478" y="5513216"/>
            <a:ext cx="4724400" cy="1685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SzPct val="100000"/>
              <a:buFont typeface="Arial" panose="020B0604020202020204" pitchFamily="34" charset="0"/>
              <a:buNone/>
              <a:defRPr sz="143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/>
              <a:buNone/>
              <a:defRPr lang="en-US" sz="143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94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3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9204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86080" indent="-194040" algn="l" defTabSz="878364" rtl="0" eaLnBrk="1" latinLnBrk="0" hangingPunct="1"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3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6080" indent="-194040" algn="l" defTabSz="1005840" rtl="0" eaLnBrk="1" latinLnBrk="0" hangingPunct="1">
              <a:spcBef>
                <a:spcPts val="0"/>
              </a:spcBef>
              <a:spcAft>
                <a:spcPts val="1100"/>
              </a:spcAft>
              <a:buFont typeface="Verdana" panose="020B0604030504040204" pitchFamily="34" charset="0"/>
              <a:buChar char="−"/>
              <a:defRPr sz="13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Meet Your Recruiter</a:t>
            </a:r>
          </a:p>
        </p:txBody>
      </p:sp>
      <p:sp>
        <p:nvSpPr>
          <p:cNvPr id="123" name="TextBox 122">
            <a:hlinkClick r:id="rId28"/>
            <a:extLst>
              <a:ext uri="{FF2B5EF4-FFF2-40B4-BE49-F238E27FC236}">
                <a16:creationId xmlns:a16="http://schemas.microsoft.com/office/drawing/2014/main" id="{81669BB0-152D-4AE2-BFF5-DF5C3654BC47}"/>
              </a:ext>
            </a:extLst>
          </p:cNvPr>
          <p:cNvSpPr txBox="1"/>
          <p:nvPr/>
        </p:nvSpPr>
        <p:spPr>
          <a:xfrm>
            <a:off x="3486282" y="9169787"/>
            <a:ext cx="1542918" cy="51633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8288" rIns="0" bIns="18288" rtlCol="0" anchor="ctr">
            <a:noAutofit/>
          </a:bodyPr>
          <a:lstStyle/>
          <a:p>
            <a:pPr algn="ctr"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Explore Deloitte</a:t>
            </a:r>
          </a:p>
          <a:p>
            <a:pPr algn="ctr"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 Series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76D1CF-EC6A-4CF5-8A3F-0C68B03E70F8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 r="13970"/>
          <a:stretch/>
        </p:blipFill>
        <p:spPr>
          <a:xfrm>
            <a:off x="3955478" y="5716067"/>
            <a:ext cx="627488" cy="6805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A020022-C472-46DB-971A-AE8EC258EFC9}"/>
              </a:ext>
            </a:extLst>
          </p:cNvPr>
          <p:cNvSpPr txBox="1"/>
          <p:nvPr/>
        </p:nvSpPr>
        <p:spPr>
          <a:xfrm>
            <a:off x="304796" y="6897726"/>
            <a:ext cx="3512125" cy="56657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45720" tIns="45720" rIns="45720" bIns="45720" rtlCol="0">
            <a:no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200" b="1" dirty="0">
                <a:latin typeface="+mj-lt"/>
              </a:rPr>
              <a:t>NJCU Careers In Accounting Presentation</a:t>
            </a:r>
            <a:endParaRPr lang="en-US" sz="1200" dirty="0">
              <a:latin typeface="+mj-lt"/>
            </a:endParaRPr>
          </a:p>
          <a:p>
            <a:pPr>
              <a:buSzPct val="100000"/>
            </a:pPr>
            <a:r>
              <a:rPr lang="en-US" sz="1100" dirty="0">
                <a:latin typeface="+mj-lt"/>
              </a:rPr>
              <a:t>Friday, September 17, 2021 via Zoom</a:t>
            </a:r>
          </a:p>
          <a:p>
            <a:pPr>
              <a:buSzPct val="100000"/>
            </a:pPr>
            <a:r>
              <a:rPr lang="en-US" sz="1100" dirty="0">
                <a:latin typeface="+mj-lt"/>
              </a:rPr>
              <a:t>3:00 p.m. EST – 4:00 p.m. EST | </a:t>
            </a:r>
            <a:r>
              <a:rPr lang="en-US" sz="1100" b="1" dirty="0">
                <a:latin typeface="+mj-lt"/>
                <a:hlinkClick r:id="rId30"/>
              </a:rPr>
              <a:t>Register Here</a:t>
            </a:r>
            <a:endParaRPr lang="en-US" sz="1100" b="1" dirty="0">
              <a:latin typeface="+mj-lt"/>
            </a:endParaRPr>
          </a:p>
        </p:txBody>
      </p:sp>
      <p:sp>
        <p:nvSpPr>
          <p:cNvPr id="59" name="TextBox 58">
            <a:hlinkClick r:id="rId31"/>
            <a:extLst>
              <a:ext uri="{FF2B5EF4-FFF2-40B4-BE49-F238E27FC236}">
                <a16:creationId xmlns:a16="http://schemas.microsoft.com/office/drawing/2014/main" id="{A90C442D-35FE-40F8-B9D3-81EBF53F2629}"/>
              </a:ext>
            </a:extLst>
          </p:cNvPr>
          <p:cNvSpPr txBox="1"/>
          <p:nvPr/>
        </p:nvSpPr>
        <p:spPr>
          <a:xfrm>
            <a:off x="5077021" y="9169787"/>
            <a:ext cx="1542918" cy="51633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8288" rIns="0" bIns="18288" rtlCol="0" anchor="ctr">
            <a:noAutofit/>
          </a:bodyPr>
          <a:lstStyle/>
          <a:p>
            <a:pPr algn="ctr">
              <a:buSzPct val="100000"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Deloitte University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84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Brand Theme">
  <a:themeElements>
    <a:clrScheme name="Custom 1">
      <a:dk1>
        <a:sysClr val="windowText" lastClr="000000"/>
      </a:dk1>
      <a:lt1>
        <a:sysClr val="window" lastClr="FFFFFF"/>
      </a:lt1>
      <a:dk2>
        <a:srgbClr val="D0D0CE"/>
      </a:dk2>
      <a:lt2>
        <a:srgbClr val="53565A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eloitt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1" id="{CA679642-6606-4F64-BF30-D90EED91FA77}" vid="{BBCC6340-2FCD-481E-81F8-1A532A8C65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EAE74D18A99A4EABE0F41610793802" ma:contentTypeVersion="13" ma:contentTypeDescription="Create a new document." ma:contentTypeScope="" ma:versionID="e6bcaac5d2fe92b897a1416c546ae152">
  <xsd:schema xmlns:xsd="http://www.w3.org/2001/XMLSchema" xmlns:xs="http://www.w3.org/2001/XMLSchema" xmlns:p="http://schemas.microsoft.com/office/2006/metadata/properties" xmlns:ns2="a9f43292-a69e-4d09-9ce3-23fe6d11d57a" xmlns:ns3="02bfe378-b6b3-4d8b-8eaa-3a3dda504101" targetNamespace="http://schemas.microsoft.com/office/2006/metadata/properties" ma:root="true" ma:fieldsID="9729514e6ea9e23d8f3ad06671f56be4" ns2:_="" ns3:_="">
    <xsd:import namespace="a9f43292-a69e-4d09-9ce3-23fe6d11d57a"/>
    <xsd:import namespace="02bfe378-b6b3-4d8b-8eaa-3a3dda504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43292-a69e-4d09-9ce3-23fe6d11d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fe378-b6b3-4d8b-8eaa-3a3dda50410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804597-BB7F-4394-8BFF-56D6920E0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43292-a69e-4d09-9ce3-23fe6d11d57a"/>
    <ds:schemaRef ds:uri="02bfe378-b6b3-4d8b-8eaa-3a3dda504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CBD30A-B1B0-45C9-A7D3-2DEFCD5BD15E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b5657d70-4e22-410b-938b-afbfccba0686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870DBB-83DD-47EF-B988-D5E877DFA0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11x17_Posters</Template>
  <TotalTime>4585</TotalTime>
  <Words>365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Open Sans Light</vt:lpstr>
      <vt:lpstr>Verdana</vt:lpstr>
      <vt:lpstr>Wingdings 2</vt:lpstr>
      <vt:lpstr>Deloitte Brand Theme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Schulfer, Gretchen</dc:creator>
  <cp:lastModifiedBy>Lukas Helikum</cp:lastModifiedBy>
  <cp:revision>52</cp:revision>
  <dcterms:created xsi:type="dcterms:W3CDTF">2019-11-27T06:20:34Z</dcterms:created>
  <dcterms:modified xsi:type="dcterms:W3CDTF">2021-08-26T16:05:10Z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0x0101003AEAE74D18A99A4EABE0F41610793802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2021-08-18T18:53:52Z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b10bc0d2-18e7-41ec-af8b-e3917d8864a0</vt:lpwstr>
  </property>
  <property fmtid="{D5CDD505-2E9C-101B-9397-08002B2CF9AE}" pid="9" name="MSIP_Label_ea60d57e-af5b-4752-ac57-3e4f28ca11dc_ContentBits">
    <vt:lpwstr>0</vt:lpwstr>
  </property>
</Properties>
</file>