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307" r:id="rId4"/>
    <p:sldId id="263" r:id="rId5"/>
    <p:sldId id="284" r:id="rId6"/>
    <p:sldId id="311" r:id="rId7"/>
    <p:sldId id="310" r:id="rId8"/>
    <p:sldId id="270" r:id="rId9"/>
    <p:sldId id="267" r:id="rId10"/>
    <p:sldId id="291" r:id="rId11"/>
    <p:sldId id="303" r:id="rId12"/>
    <p:sldId id="289" r:id="rId13"/>
    <p:sldId id="308" r:id="rId14"/>
    <p:sldId id="292" r:id="rId15"/>
    <p:sldId id="309"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719"/>
    <a:srgbClr val="F68EE0"/>
    <a:srgbClr val="FF66FF"/>
    <a:srgbClr val="006600"/>
    <a:srgbClr val="33CC33"/>
    <a:srgbClr val="9933FF"/>
    <a:srgbClr val="F7F793"/>
    <a:srgbClr val="E4E4A6"/>
    <a:srgbClr val="D7E838"/>
    <a:srgbClr val="2EDE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13" autoAdjust="0"/>
  </p:normalViewPr>
  <p:slideViewPr>
    <p:cSldViewPr>
      <p:cViewPr varScale="1">
        <p:scale>
          <a:sx n="69" d="100"/>
          <a:sy n="69" d="100"/>
        </p:scale>
        <p:origin x="6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81895-F90F-4D8B-BF05-77A5E1F596FD}" type="doc">
      <dgm:prSet loTypeId="urn:microsoft.com/office/officeart/2005/8/layout/hProcess9" loCatId="process" qsTypeId="urn:microsoft.com/office/officeart/2005/8/quickstyle/simple1" qsCatId="simple" csTypeId="urn:microsoft.com/office/officeart/2005/8/colors/accent1_2" csCatId="accent1" phldr="1"/>
      <dgm:spPr/>
    </dgm:pt>
    <dgm:pt modelId="{D74BF043-9E30-4DF6-8DC1-0647581136D6}">
      <dgm:prSet phldrT="[Text]"/>
      <dgm:spPr/>
      <dgm:t>
        <a:bodyPr/>
        <a:lstStyle/>
        <a:p>
          <a:r>
            <a:rPr lang="en-US" b="1" dirty="0" smtClean="0"/>
            <a:t>Thursday </a:t>
          </a:r>
          <a:r>
            <a:rPr lang="en-US" b="1" dirty="0" smtClean="0"/>
            <a:t>March 24</a:t>
          </a:r>
          <a:r>
            <a:rPr lang="en-US" b="1" baseline="30000" dirty="0" smtClean="0"/>
            <a:t>th</a:t>
          </a:r>
          <a:r>
            <a:rPr lang="en-US" b="1" dirty="0" smtClean="0"/>
            <a:t> </a:t>
          </a:r>
          <a:endParaRPr lang="en-US" b="1" dirty="0"/>
        </a:p>
      </dgm:t>
    </dgm:pt>
    <dgm:pt modelId="{2E59E0EA-CD88-4CB0-802C-90C815414AFA}" type="parTrans" cxnId="{D3A7236C-B267-4D45-9CA8-CE52CD28139A}">
      <dgm:prSet/>
      <dgm:spPr/>
      <dgm:t>
        <a:bodyPr/>
        <a:lstStyle/>
        <a:p>
          <a:endParaRPr lang="en-US"/>
        </a:p>
      </dgm:t>
    </dgm:pt>
    <dgm:pt modelId="{61B9DB02-21E2-4D91-B6D8-93795462D71B}" type="sibTrans" cxnId="{D3A7236C-B267-4D45-9CA8-CE52CD28139A}">
      <dgm:prSet/>
      <dgm:spPr/>
      <dgm:t>
        <a:bodyPr/>
        <a:lstStyle/>
        <a:p>
          <a:endParaRPr lang="en-US"/>
        </a:p>
      </dgm:t>
    </dgm:pt>
    <dgm:pt modelId="{D81FCF7F-DC38-46D3-A1A4-DCB899459AE7}">
      <dgm:prSet phldrT="[Text]"/>
      <dgm:spPr/>
      <dgm:t>
        <a:bodyPr/>
        <a:lstStyle/>
        <a:p>
          <a:r>
            <a:rPr lang="en-US" b="1" dirty="0" smtClean="0"/>
            <a:t>Thursday </a:t>
          </a:r>
          <a:r>
            <a:rPr lang="en-US" b="1" dirty="0" smtClean="0"/>
            <a:t>April 14</a:t>
          </a:r>
          <a:r>
            <a:rPr lang="en-US" b="1" baseline="30000" dirty="0" smtClean="0"/>
            <a:t>th</a:t>
          </a:r>
          <a:r>
            <a:rPr lang="en-US" b="1" dirty="0" smtClean="0"/>
            <a:t> </a:t>
          </a:r>
          <a:endParaRPr lang="en-US" b="1" dirty="0"/>
        </a:p>
      </dgm:t>
    </dgm:pt>
    <dgm:pt modelId="{9B442101-EBCA-4A76-8807-FDC197663147}" type="parTrans" cxnId="{6BE8EB3E-C108-40D3-AB6D-DCCF86B632A7}">
      <dgm:prSet/>
      <dgm:spPr/>
      <dgm:t>
        <a:bodyPr/>
        <a:lstStyle/>
        <a:p>
          <a:endParaRPr lang="en-US"/>
        </a:p>
      </dgm:t>
    </dgm:pt>
    <dgm:pt modelId="{28D50EBD-CA82-4A8C-B97D-5325E4D8D297}" type="sibTrans" cxnId="{6BE8EB3E-C108-40D3-AB6D-DCCF86B632A7}">
      <dgm:prSet/>
      <dgm:spPr/>
      <dgm:t>
        <a:bodyPr/>
        <a:lstStyle/>
        <a:p>
          <a:endParaRPr lang="en-US"/>
        </a:p>
      </dgm:t>
    </dgm:pt>
    <dgm:pt modelId="{3A25F888-F0C0-40E7-A39A-BF7ECD8EA4C0}">
      <dgm:prSet phldrT="[Text]"/>
      <dgm:spPr/>
      <dgm:t>
        <a:bodyPr/>
        <a:lstStyle/>
        <a:p>
          <a:r>
            <a:rPr lang="en-US" b="1" i="1" dirty="0" smtClean="0">
              <a:solidFill>
                <a:srgbClr val="FF0000"/>
              </a:solidFill>
            </a:rPr>
            <a:t>RESUBMIT</a:t>
          </a:r>
        </a:p>
        <a:p>
          <a:r>
            <a:rPr lang="en-US" b="1" i="1" dirty="0" smtClean="0"/>
            <a:t>April 21</a:t>
          </a:r>
          <a:r>
            <a:rPr lang="en-US" b="1" i="1" baseline="30000" dirty="0" smtClean="0"/>
            <a:t>st</a:t>
          </a:r>
          <a:r>
            <a:rPr lang="en-US" b="1" i="1" dirty="0" smtClean="0"/>
            <a:t> or May 5</a:t>
          </a:r>
          <a:r>
            <a:rPr lang="en-US" b="1" i="1" baseline="30000" dirty="0" smtClean="0"/>
            <a:t>th</a:t>
          </a:r>
          <a:r>
            <a:rPr lang="en-US" b="1" i="1" dirty="0" smtClean="0"/>
            <a:t> </a:t>
          </a:r>
          <a:endParaRPr lang="en-US" b="1" i="1" dirty="0"/>
        </a:p>
      </dgm:t>
    </dgm:pt>
    <dgm:pt modelId="{2F2FAB6E-F595-4AB8-B0CF-08EC82C55C11}" type="parTrans" cxnId="{AD9F433B-E716-4578-ABC6-AFE569013B98}">
      <dgm:prSet/>
      <dgm:spPr/>
      <dgm:t>
        <a:bodyPr/>
        <a:lstStyle/>
        <a:p>
          <a:endParaRPr lang="en-US"/>
        </a:p>
      </dgm:t>
    </dgm:pt>
    <dgm:pt modelId="{062CEFFB-AD47-4E57-817E-AF24258BCADF}" type="sibTrans" cxnId="{AD9F433B-E716-4578-ABC6-AFE569013B98}">
      <dgm:prSet/>
      <dgm:spPr/>
      <dgm:t>
        <a:bodyPr/>
        <a:lstStyle/>
        <a:p>
          <a:endParaRPr lang="en-US"/>
        </a:p>
      </dgm:t>
    </dgm:pt>
    <dgm:pt modelId="{392533DA-0AB4-4F36-8FAB-7ADBD8261049}" type="pres">
      <dgm:prSet presAssocID="{2D181895-F90F-4D8B-BF05-77A5E1F596FD}" presName="CompostProcess" presStyleCnt="0">
        <dgm:presLayoutVars>
          <dgm:dir/>
          <dgm:resizeHandles val="exact"/>
        </dgm:presLayoutVars>
      </dgm:prSet>
      <dgm:spPr/>
    </dgm:pt>
    <dgm:pt modelId="{EC5B8853-148A-4D52-94CF-275FB8123AA4}" type="pres">
      <dgm:prSet presAssocID="{2D181895-F90F-4D8B-BF05-77A5E1F596FD}" presName="arrow" presStyleLbl="bgShp" presStyleIdx="0" presStyleCnt="1"/>
      <dgm:spPr>
        <a:solidFill>
          <a:schemeClr val="tx2">
            <a:lumMod val="75000"/>
          </a:schemeClr>
        </a:solidFill>
      </dgm:spPr>
    </dgm:pt>
    <dgm:pt modelId="{BD7391DD-31CA-49A2-9DF1-572B654AC3DD}" type="pres">
      <dgm:prSet presAssocID="{2D181895-F90F-4D8B-BF05-77A5E1F596FD}" presName="linearProcess" presStyleCnt="0"/>
      <dgm:spPr/>
    </dgm:pt>
    <dgm:pt modelId="{DA667F76-E6F6-4F97-984C-AE50852EFB20}" type="pres">
      <dgm:prSet presAssocID="{D74BF043-9E30-4DF6-8DC1-0647581136D6}" presName="textNode" presStyleLbl="node1" presStyleIdx="0" presStyleCnt="3">
        <dgm:presLayoutVars>
          <dgm:bulletEnabled val="1"/>
        </dgm:presLayoutVars>
      </dgm:prSet>
      <dgm:spPr/>
      <dgm:t>
        <a:bodyPr/>
        <a:lstStyle/>
        <a:p>
          <a:endParaRPr lang="en-US"/>
        </a:p>
      </dgm:t>
    </dgm:pt>
    <dgm:pt modelId="{745193CC-62A2-466C-907F-DE91F62276D9}" type="pres">
      <dgm:prSet presAssocID="{61B9DB02-21E2-4D91-B6D8-93795462D71B}" presName="sibTrans" presStyleCnt="0"/>
      <dgm:spPr/>
    </dgm:pt>
    <dgm:pt modelId="{CCD4AADA-F807-4744-99CB-C926F3DA4E2A}" type="pres">
      <dgm:prSet presAssocID="{D81FCF7F-DC38-46D3-A1A4-DCB899459AE7}" presName="textNode" presStyleLbl="node1" presStyleIdx="1" presStyleCnt="3">
        <dgm:presLayoutVars>
          <dgm:bulletEnabled val="1"/>
        </dgm:presLayoutVars>
      </dgm:prSet>
      <dgm:spPr/>
      <dgm:t>
        <a:bodyPr/>
        <a:lstStyle/>
        <a:p>
          <a:endParaRPr lang="en-US"/>
        </a:p>
      </dgm:t>
    </dgm:pt>
    <dgm:pt modelId="{FFCEBC81-999B-4AFE-807D-A10AEE465ED8}" type="pres">
      <dgm:prSet presAssocID="{28D50EBD-CA82-4A8C-B97D-5325E4D8D297}" presName="sibTrans" presStyleCnt="0"/>
      <dgm:spPr/>
    </dgm:pt>
    <dgm:pt modelId="{74B348B4-25AE-4305-9994-04C17F543605}" type="pres">
      <dgm:prSet presAssocID="{3A25F888-F0C0-40E7-A39A-BF7ECD8EA4C0}" presName="textNode" presStyleLbl="node1" presStyleIdx="2" presStyleCnt="3">
        <dgm:presLayoutVars>
          <dgm:bulletEnabled val="1"/>
        </dgm:presLayoutVars>
      </dgm:prSet>
      <dgm:spPr/>
      <dgm:t>
        <a:bodyPr/>
        <a:lstStyle/>
        <a:p>
          <a:endParaRPr lang="en-US"/>
        </a:p>
      </dgm:t>
    </dgm:pt>
  </dgm:ptLst>
  <dgm:cxnLst>
    <dgm:cxn modelId="{D3A7236C-B267-4D45-9CA8-CE52CD28139A}" srcId="{2D181895-F90F-4D8B-BF05-77A5E1F596FD}" destId="{D74BF043-9E30-4DF6-8DC1-0647581136D6}" srcOrd="0" destOrd="0" parTransId="{2E59E0EA-CD88-4CB0-802C-90C815414AFA}" sibTransId="{61B9DB02-21E2-4D91-B6D8-93795462D71B}"/>
    <dgm:cxn modelId="{F4DB9C5C-7062-45E4-9D79-B8433B7E79D2}" type="presOf" srcId="{D74BF043-9E30-4DF6-8DC1-0647581136D6}" destId="{DA667F76-E6F6-4F97-984C-AE50852EFB20}" srcOrd="0" destOrd="0" presId="urn:microsoft.com/office/officeart/2005/8/layout/hProcess9"/>
    <dgm:cxn modelId="{6BE8EB3E-C108-40D3-AB6D-DCCF86B632A7}" srcId="{2D181895-F90F-4D8B-BF05-77A5E1F596FD}" destId="{D81FCF7F-DC38-46D3-A1A4-DCB899459AE7}" srcOrd="1" destOrd="0" parTransId="{9B442101-EBCA-4A76-8807-FDC197663147}" sibTransId="{28D50EBD-CA82-4A8C-B97D-5325E4D8D297}"/>
    <dgm:cxn modelId="{2DAFB5C9-A888-410E-9D8E-62C867498664}" type="presOf" srcId="{3A25F888-F0C0-40E7-A39A-BF7ECD8EA4C0}" destId="{74B348B4-25AE-4305-9994-04C17F543605}" srcOrd="0" destOrd="0" presId="urn:microsoft.com/office/officeart/2005/8/layout/hProcess9"/>
    <dgm:cxn modelId="{6FD6C807-D7E9-4675-BC6A-BE12B00CBA02}" type="presOf" srcId="{D81FCF7F-DC38-46D3-A1A4-DCB899459AE7}" destId="{CCD4AADA-F807-4744-99CB-C926F3DA4E2A}" srcOrd="0" destOrd="0" presId="urn:microsoft.com/office/officeart/2005/8/layout/hProcess9"/>
    <dgm:cxn modelId="{AD9F433B-E716-4578-ABC6-AFE569013B98}" srcId="{2D181895-F90F-4D8B-BF05-77A5E1F596FD}" destId="{3A25F888-F0C0-40E7-A39A-BF7ECD8EA4C0}" srcOrd="2" destOrd="0" parTransId="{2F2FAB6E-F595-4AB8-B0CF-08EC82C55C11}" sibTransId="{062CEFFB-AD47-4E57-817E-AF24258BCADF}"/>
    <dgm:cxn modelId="{5070DA6F-D2E4-40BA-87EF-E4D3D4A16356}" type="presOf" srcId="{2D181895-F90F-4D8B-BF05-77A5E1F596FD}" destId="{392533DA-0AB4-4F36-8FAB-7ADBD8261049}" srcOrd="0" destOrd="0" presId="urn:microsoft.com/office/officeart/2005/8/layout/hProcess9"/>
    <dgm:cxn modelId="{0FBDC135-8493-4BD5-B107-847A9AD901CD}" type="presParOf" srcId="{392533DA-0AB4-4F36-8FAB-7ADBD8261049}" destId="{EC5B8853-148A-4D52-94CF-275FB8123AA4}" srcOrd="0" destOrd="0" presId="urn:microsoft.com/office/officeart/2005/8/layout/hProcess9"/>
    <dgm:cxn modelId="{D3185B46-90FC-4EB4-BD99-9AF3F1BAC0BE}" type="presParOf" srcId="{392533DA-0AB4-4F36-8FAB-7ADBD8261049}" destId="{BD7391DD-31CA-49A2-9DF1-572B654AC3DD}" srcOrd="1" destOrd="0" presId="urn:microsoft.com/office/officeart/2005/8/layout/hProcess9"/>
    <dgm:cxn modelId="{C83EEEAD-722D-47E4-9884-CD6D49A81D1A}" type="presParOf" srcId="{BD7391DD-31CA-49A2-9DF1-572B654AC3DD}" destId="{DA667F76-E6F6-4F97-984C-AE50852EFB20}" srcOrd="0" destOrd="0" presId="urn:microsoft.com/office/officeart/2005/8/layout/hProcess9"/>
    <dgm:cxn modelId="{BE66FC8E-1A76-46FD-8F09-C82386E78279}" type="presParOf" srcId="{BD7391DD-31CA-49A2-9DF1-572B654AC3DD}" destId="{745193CC-62A2-466C-907F-DE91F62276D9}" srcOrd="1" destOrd="0" presId="urn:microsoft.com/office/officeart/2005/8/layout/hProcess9"/>
    <dgm:cxn modelId="{CA42634E-795C-4B40-B60C-97F773FFB285}" type="presParOf" srcId="{BD7391DD-31CA-49A2-9DF1-572B654AC3DD}" destId="{CCD4AADA-F807-4744-99CB-C926F3DA4E2A}" srcOrd="2" destOrd="0" presId="urn:microsoft.com/office/officeart/2005/8/layout/hProcess9"/>
    <dgm:cxn modelId="{97F68847-4834-4627-AFF0-9205860E5F9B}" type="presParOf" srcId="{BD7391DD-31CA-49A2-9DF1-572B654AC3DD}" destId="{FFCEBC81-999B-4AFE-807D-A10AEE465ED8}" srcOrd="3" destOrd="0" presId="urn:microsoft.com/office/officeart/2005/8/layout/hProcess9"/>
    <dgm:cxn modelId="{E46F5ADB-18C1-4D25-A679-14CC38936FB0}" type="presParOf" srcId="{BD7391DD-31CA-49A2-9DF1-572B654AC3DD}" destId="{74B348B4-25AE-4305-9994-04C17F5436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D28A2-84F3-4328-B699-EF88241531A8}" type="doc">
      <dgm:prSet loTypeId="urn:microsoft.com/office/officeart/2005/8/layout/pyramid2" loCatId="pyramid" qsTypeId="urn:microsoft.com/office/officeart/2005/8/quickstyle/simple1" qsCatId="simple" csTypeId="urn:microsoft.com/office/officeart/2005/8/colors/accent1_2" csCatId="accent1" phldr="1"/>
      <dgm:spPr/>
    </dgm:pt>
    <dgm:pt modelId="{B8F5B4F1-27FA-478A-B495-A7AA976F824F}">
      <dgm:prSet phldrT="[Text]" custT="1"/>
      <dgm:spPr>
        <a:solidFill>
          <a:srgbClr val="FFFF00">
            <a:alpha val="90000"/>
          </a:srgbClr>
        </a:solidFill>
      </dgm:spPr>
      <dgm:t>
        <a:bodyPr/>
        <a:lstStyle/>
        <a:p>
          <a:r>
            <a:rPr lang="en-US" sz="3200" dirty="0" smtClean="0">
              <a:latin typeface="Elephant" panose="02020904090505020303" pitchFamily="18" charset="0"/>
              <a:cs typeface="Aharoni" panose="02010803020104030203" pitchFamily="2" charset="-79"/>
            </a:rPr>
            <a:t>Performance</a:t>
          </a:r>
          <a:endParaRPr lang="en-US" sz="3200" dirty="0">
            <a:latin typeface="Elephant" panose="02020904090505020303" pitchFamily="18" charset="0"/>
            <a:cs typeface="Aharoni" panose="02010803020104030203" pitchFamily="2" charset="-79"/>
          </a:endParaRPr>
        </a:p>
      </dgm:t>
    </dgm:pt>
    <dgm:pt modelId="{9F44D7BD-B721-45C0-A0FD-DA2F921CC3A6}" type="parTrans" cxnId="{9AC0D2B6-ABEE-4632-B818-0794B281D67C}">
      <dgm:prSet/>
      <dgm:spPr/>
      <dgm:t>
        <a:bodyPr/>
        <a:lstStyle/>
        <a:p>
          <a:endParaRPr lang="en-US"/>
        </a:p>
      </dgm:t>
    </dgm:pt>
    <dgm:pt modelId="{74B6D52B-E0BC-4D93-AA2A-C0E44A486125}" type="sibTrans" cxnId="{9AC0D2B6-ABEE-4632-B818-0794B281D67C}">
      <dgm:prSet/>
      <dgm:spPr/>
      <dgm:t>
        <a:bodyPr/>
        <a:lstStyle/>
        <a:p>
          <a:endParaRPr lang="en-US"/>
        </a:p>
      </dgm:t>
    </dgm:pt>
    <dgm:pt modelId="{C8AD3690-6AFE-4AA4-87EA-AAB140B034A5}">
      <dgm:prSet phldrT="[Text]" custT="1"/>
      <dgm:spPr>
        <a:solidFill>
          <a:srgbClr val="FFFF00">
            <a:alpha val="90000"/>
          </a:srgbClr>
        </a:solidFill>
      </dgm:spPr>
      <dgm:t>
        <a:bodyPr/>
        <a:lstStyle/>
        <a:p>
          <a:r>
            <a:rPr lang="en-US" sz="3600" dirty="0" smtClean="0">
              <a:latin typeface="Elephant" panose="02020904090505020303" pitchFamily="18" charset="0"/>
            </a:rPr>
            <a:t>Demeanor</a:t>
          </a:r>
          <a:endParaRPr lang="en-US" sz="3600" dirty="0">
            <a:latin typeface="Elephant" panose="02020904090505020303" pitchFamily="18" charset="0"/>
          </a:endParaRPr>
        </a:p>
      </dgm:t>
    </dgm:pt>
    <dgm:pt modelId="{60ED7D69-70BF-4F9D-A573-A248FA988E51}" type="parTrans" cxnId="{DAB5DABA-1CE1-421B-A40A-1B893E086551}">
      <dgm:prSet/>
      <dgm:spPr/>
      <dgm:t>
        <a:bodyPr/>
        <a:lstStyle/>
        <a:p>
          <a:endParaRPr lang="en-US"/>
        </a:p>
      </dgm:t>
    </dgm:pt>
    <dgm:pt modelId="{52F71E8A-14B8-41CB-9BFE-F7D5A089CCB5}" type="sibTrans" cxnId="{DAB5DABA-1CE1-421B-A40A-1B893E086551}">
      <dgm:prSet/>
      <dgm:spPr/>
      <dgm:t>
        <a:bodyPr/>
        <a:lstStyle/>
        <a:p>
          <a:endParaRPr lang="en-US"/>
        </a:p>
      </dgm:t>
    </dgm:pt>
    <dgm:pt modelId="{9C195A39-A696-4569-87B2-0B48158A74E2}">
      <dgm:prSet phldrT="[Text]" custT="1"/>
      <dgm:spPr>
        <a:solidFill>
          <a:srgbClr val="FFFF00">
            <a:alpha val="90000"/>
          </a:srgbClr>
        </a:solidFill>
      </dgm:spPr>
      <dgm:t>
        <a:bodyPr/>
        <a:lstStyle/>
        <a:p>
          <a:r>
            <a:rPr lang="en-US" sz="3200" dirty="0" smtClean="0">
              <a:latin typeface="Elephant" panose="02020904090505020303" pitchFamily="18" charset="0"/>
            </a:rPr>
            <a:t>Relationships</a:t>
          </a:r>
          <a:endParaRPr lang="en-US" sz="3200" dirty="0">
            <a:latin typeface="Elephant" panose="02020904090505020303" pitchFamily="18" charset="0"/>
          </a:endParaRPr>
        </a:p>
      </dgm:t>
    </dgm:pt>
    <dgm:pt modelId="{1249F08A-B01D-46F5-A37C-9C19A708B0EE}" type="parTrans" cxnId="{23B5364D-9E97-4677-9864-D152ED662FF3}">
      <dgm:prSet/>
      <dgm:spPr/>
      <dgm:t>
        <a:bodyPr/>
        <a:lstStyle/>
        <a:p>
          <a:endParaRPr lang="en-US"/>
        </a:p>
      </dgm:t>
    </dgm:pt>
    <dgm:pt modelId="{452FAD65-D223-43CA-8106-F1DAF1133A02}" type="sibTrans" cxnId="{23B5364D-9E97-4677-9864-D152ED662FF3}">
      <dgm:prSet/>
      <dgm:spPr/>
      <dgm:t>
        <a:bodyPr/>
        <a:lstStyle/>
        <a:p>
          <a:endParaRPr lang="en-US"/>
        </a:p>
      </dgm:t>
    </dgm:pt>
    <dgm:pt modelId="{EE881969-BA74-4E7A-8C3A-8962853321EB}" type="pres">
      <dgm:prSet presAssocID="{996D28A2-84F3-4328-B699-EF88241531A8}" presName="compositeShape" presStyleCnt="0">
        <dgm:presLayoutVars>
          <dgm:dir/>
          <dgm:resizeHandles/>
        </dgm:presLayoutVars>
      </dgm:prSet>
      <dgm:spPr/>
    </dgm:pt>
    <dgm:pt modelId="{32991CC7-B9E8-48C7-988D-61A646852F7C}" type="pres">
      <dgm:prSet presAssocID="{996D28A2-84F3-4328-B699-EF88241531A8}" presName="pyramid" presStyleLbl="node1" presStyleIdx="0" presStyleCnt="1"/>
      <dgm:spPr>
        <a:solidFill>
          <a:srgbClr val="00B050"/>
        </a:solidFill>
        <a:ln>
          <a:gradFill flip="none" rotWithShape="1">
            <a:gsLst>
              <a:gs pos="31894">
                <a:srgbClr val="4CB98E"/>
              </a:gs>
              <a:gs pos="0">
                <a:srgbClr val="00B050"/>
              </a:gs>
              <a:gs pos="61000">
                <a:srgbClr val="92D050"/>
              </a:gs>
              <a:gs pos="83000">
                <a:schemeClr val="accent1">
                  <a:lumMod val="45000"/>
                  <a:lumOff val="55000"/>
                </a:schemeClr>
              </a:gs>
              <a:gs pos="100000">
                <a:schemeClr val="accent1">
                  <a:lumMod val="30000"/>
                  <a:lumOff val="70000"/>
                </a:schemeClr>
              </a:gs>
            </a:gsLst>
            <a:path path="circle">
              <a:fillToRect l="100000" t="100000"/>
            </a:path>
            <a:tileRect r="-100000" b="-100000"/>
          </a:gradFill>
        </a:ln>
      </dgm:spPr>
    </dgm:pt>
    <dgm:pt modelId="{C0F80C62-B86F-4D74-A795-BAA594079C47}" type="pres">
      <dgm:prSet presAssocID="{996D28A2-84F3-4328-B699-EF88241531A8}" presName="theList" presStyleCnt="0"/>
      <dgm:spPr/>
    </dgm:pt>
    <dgm:pt modelId="{60C288B3-9B5E-4AD4-8433-472CB748E0AE}" type="pres">
      <dgm:prSet presAssocID="{B8F5B4F1-27FA-478A-B495-A7AA976F824F}" presName="aNode" presStyleLbl="fgAcc1" presStyleIdx="0" presStyleCnt="3" custScaleY="133636">
        <dgm:presLayoutVars>
          <dgm:bulletEnabled val="1"/>
        </dgm:presLayoutVars>
      </dgm:prSet>
      <dgm:spPr/>
      <dgm:t>
        <a:bodyPr/>
        <a:lstStyle/>
        <a:p>
          <a:endParaRPr lang="en-US"/>
        </a:p>
      </dgm:t>
    </dgm:pt>
    <dgm:pt modelId="{4C65F956-83C9-40DD-9ECE-4B01A50B2148}" type="pres">
      <dgm:prSet presAssocID="{B8F5B4F1-27FA-478A-B495-A7AA976F824F}" presName="aSpace" presStyleCnt="0"/>
      <dgm:spPr/>
    </dgm:pt>
    <dgm:pt modelId="{D161BC37-4462-48F4-8105-C8C66F38A817}" type="pres">
      <dgm:prSet presAssocID="{C8AD3690-6AFE-4AA4-87EA-AAB140B034A5}" presName="aNode" presStyleLbl="fgAcc1" presStyleIdx="1" presStyleCnt="3" custScaleY="113508">
        <dgm:presLayoutVars>
          <dgm:bulletEnabled val="1"/>
        </dgm:presLayoutVars>
      </dgm:prSet>
      <dgm:spPr/>
      <dgm:t>
        <a:bodyPr/>
        <a:lstStyle/>
        <a:p>
          <a:endParaRPr lang="en-US"/>
        </a:p>
      </dgm:t>
    </dgm:pt>
    <dgm:pt modelId="{57A4278B-FCA5-45D7-AA75-2D08DF5311E6}" type="pres">
      <dgm:prSet presAssocID="{C8AD3690-6AFE-4AA4-87EA-AAB140B034A5}" presName="aSpace" presStyleCnt="0"/>
      <dgm:spPr/>
    </dgm:pt>
    <dgm:pt modelId="{F35FB3F9-EE12-46F6-8C0E-F4082483DD1B}" type="pres">
      <dgm:prSet presAssocID="{9C195A39-A696-4569-87B2-0B48158A74E2}" presName="aNode" presStyleLbl="fgAcc1" presStyleIdx="2" presStyleCnt="3" custScaleY="130940">
        <dgm:presLayoutVars>
          <dgm:bulletEnabled val="1"/>
        </dgm:presLayoutVars>
      </dgm:prSet>
      <dgm:spPr/>
      <dgm:t>
        <a:bodyPr/>
        <a:lstStyle/>
        <a:p>
          <a:endParaRPr lang="en-US"/>
        </a:p>
      </dgm:t>
    </dgm:pt>
    <dgm:pt modelId="{ADD36BEE-CDCE-4AE7-898C-8D40A5232867}" type="pres">
      <dgm:prSet presAssocID="{9C195A39-A696-4569-87B2-0B48158A74E2}" presName="aSpace" presStyleCnt="0"/>
      <dgm:spPr/>
    </dgm:pt>
  </dgm:ptLst>
  <dgm:cxnLst>
    <dgm:cxn modelId="{3BD7E4F1-4628-4B43-AE58-DD69982A839B}" type="presOf" srcId="{9C195A39-A696-4569-87B2-0B48158A74E2}" destId="{F35FB3F9-EE12-46F6-8C0E-F4082483DD1B}" srcOrd="0" destOrd="0" presId="urn:microsoft.com/office/officeart/2005/8/layout/pyramid2"/>
    <dgm:cxn modelId="{C360641E-04AB-4AA1-9934-2DC78889FA6A}" type="presOf" srcId="{C8AD3690-6AFE-4AA4-87EA-AAB140B034A5}" destId="{D161BC37-4462-48F4-8105-C8C66F38A817}" srcOrd="0" destOrd="0" presId="urn:microsoft.com/office/officeart/2005/8/layout/pyramid2"/>
    <dgm:cxn modelId="{15079CF6-8083-4148-854A-DE5C3967F471}" type="presOf" srcId="{B8F5B4F1-27FA-478A-B495-A7AA976F824F}" destId="{60C288B3-9B5E-4AD4-8433-472CB748E0AE}" srcOrd="0" destOrd="0" presId="urn:microsoft.com/office/officeart/2005/8/layout/pyramid2"/>
    <dgm:cxn modelId="{DAB5DABA-1CE1-421B-A40A-1B893E086551}" srcId="{996D28A2-84F3-4328-B699-EF88241531A8}" destId="{C8AD3690-6AFE-4AA4-87EA-AAB140B034A5}" srcOrd="1" destOrd="0" parTransId="{60ED7D69-70BF-4F9D-A573-A248FA988E51}" sibTransId="{52F71E8A-14B8-41CB-9BFE-F7D5A089CCB5}"/>
    <dgm:cxn modelId="{23B5364D-9E97-4677-9864-D152ED662FF3}" srcId="{996D28A2-84F3-4328-B699-EF88241531A8}" destId="{9C195A39-A696-4569-87B2-0B48158A74E2}" srcOrd="2" destOrd="0" parTransId="{1249F08A-B01D-46F5-A37C-9C19A708B0EE}" sibTransId="{452FAD65-D223-43CA-8106-F1DAF1133A02}"/>
    <dgm:cxn modelId="{CFE229D1-7A5B-45CA-A5CF-CD2DA82501FA}" type="presOf" srcId="{996D28A2-84F3-4328-B699-EF88241531A8}" destId="{EE881969-BA74-4E7A-8C3A-8962853321EB}" srcOrd="0" destOrd="0" presId="urn:microsoft.com/office/officeart/2005/8/layout/pyramid2"/>
    <dgm:cxn modelId="{9AC0D2B6-ABEE-4632-B818-0794B281D67C}" srcId="{996D28A2-84F3-4328-B699-EF88241531A8}" destId="{B8F5B4F1-27FA-478A-B495-A7AA976F824F}" srcOrd="0" destOrd="0" parTransId="{9F44D7BD-B721-45C0-A0FD-DA2F921CC3A6}" sibTransId="{74B6D52B-E0BC-4D93-AA2A-C0E44A486125}"/>
    <dgm:cxn modelId="{E4416F87-BBA1-4D31-8D59-C382EB65BA47}" type="presParOf" srcId="{EE881969-BA74-4E7A-8C3A-8962853321EB}" destId="{32991CC7-B9E8-48C7-988D-61A646852F7C}" srcOrd="0" destOrd="0" presId="urn:microsoft.com/office/officeart/2005/8/layout/pyramid2"/>
    <dgm:cxn modelId="{09C4CB18-9C30-4F91-AAED-16C12F046C19}" type="presParOf" srcId="{EE881969-BA74-4E7A-8C3A-8962853321EB}" destId="{C0F80C62-B86F-4D74-A795-BAA594079C47}" srcOrd="1" destOrd="0" presId="urn:microsoft.com/office/officeart/2005/8/layout/pyramid2"/>
    <dgm:cxn modelId="{6B6D71B6-72DC-4D5E-9820-3479A421CEB1}" type="presParOf" srcId="{C0F80C62-B86F-4D74-A795-BAA594079C47}" destId="{60C288B3-9B5E-4AD4-8433-472CB748E0AE}" srcOrd="0" destOrd="0" presId="urn:microsoft.com/office/officeart/2005/8/layout/pyramid2"/>
    <dgm:cxn modelId="{F50E6738-54BA-436D-BEBF-152E581FEE82}" type="presParOf" srcId="{C0F80C62-B86F-4D74-A795-BAA594079C47}" destId="{4C65F956-83C9-40DD-9ECE-4B01A50B2148}" srcOrd="1" destOrd="0" presId="urn:microsoft.com/office/officeart/2005/8/layout/pyramid2"/>
    <dgm:cxn modelId="{AD77078D-0868-4FC8-B868-FE11A4232E53}" type="presParOf" srcId="{C0F80C62-B86F-4D74-A795-BAA594079C47}" destId="{D161BC37-4462-48F4-8105-C8C66F38A817}" srcOrd="2" destOrd="0" presId="urn:microsoft.com/office/officeart/2005/8/layout/pyramid2"/>
    <dgm:cxn modelId="{28EBE1EB-BCCD-410D-B23D-A9B1AF533E42}" type="presParOf" srcId="{C0F80C62-B86F-4D74-A795-BAA594079C47}" destId="{57A4278B-FCA5-45D7-AA75-2D08DF5311E6}" srcOrd="3" destOrd="0" presId="urn:microsoft.com/office/officeart/2005/8/layout/pyramid2"/>
    <dgm:cxn modelId="{C48AEFD7-E61D-48D7-B44F-D3670A71F113}" type="presParOf" srcId="{C0F80C62-B86F-4D74-A795-BAA594079C47}" destId="{F35FB3F9-EE12-46F6-8C0E-F4082483DD1B}" srcOrd="4" destOrd="0" presId="urn:microsoft.com/office/officeart/2005/8/layout/pyramid2"/>
    <dgm:cxn modelId="{AF003D6E-9B58-4743-AB29-7035A5369A4E}" type="presParOf" srcId="{C0F80C62-B86F-4D74-A795-BAA594079C47}" destId="{ADD36BEE-CDCE-4AE7-898C-8D40A5232867}" srcOrd="5" destOrd="0" presId="urn:microsoft.com/office/officeart/2005/8/layout/pyramid2"/>
  </dgm:cxnLst>
  <dgm:bg>
    <a:solidFill>
      <a:srgbClr val="F7F79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B8853-148A-4D52-94CF-275FB8123AA4}">
      <dsp:nvSpPr>
        <dsp:cNvPr id="0" name=""/>
        <dsp:cNvSpPr/>
      </dsp:nvSpPr>
      <dsp:spPr>
        <a:xfrm>
          <a:off x="571499" y="0"/>
          <a:ext cx="6477000" cy="4368800"/>
        </a:xfrm>
        <a:prstGeom prst="rightArrow">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DA667F76-E6F6-4F97-984C-AE50852EFB20}">
      <dsp:nvSpPr>
        <dsp:cNvPr id="0" name=""/>
        <dsp:cNvSpPr/>
      </dsp:nvSpPr>
      <dsp:spPr>
        <a:xfrm>
          <a:off x="258216" y="1310640"/>
          <a:ext cx="2286000" cy="174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Thursday </a:t>
          </a:r>
          <a:r>
            <a:rPr lang="en-US" sz="2800" b="1" kern="1200" dirty="0" smtClean="0"/>
            <a:t>March 24</a:t>
          </a:r>
          <a:r>
            <a:rPr lang="en-US" sz="2800" b="1" kern="1200" baseline="30000" dirty="0" smtClean="0"/>
            <a:t>th</a:t>
          </a:r>
          <a:r>
            <a:rPr lang="en-US" sz="2800" b="1" kern="1200" dirty="0" smtClean="0"/>
            <a:t> </a:t>
          </a:r>
          <a:endParaRPr lang="en-US" sz="2800" b="1" kern="1200" dirty="0"/>
        </a:p>
      </dsp:txBody>
      <dsp:txXfrm>
        <a:off x="343523" y="1395947"/>
        <a:ext cx="2115386" cy="1576906"/>
      </dsp:txXfrm>
    </dsp:sp>
    <dsp:sp modelId="{CCD4AADA-F807-4744-99CB-C926F3DA4E2A}">
      <dsp:nvSpPr>
        <dsp:cNvPr id="0" name=""/>
        <dsp:cNvSpPr/>
      </dsp:nvSpPr>
      <dsp:spPr>
        <a:xfrm>
          <a:off x="2667000" y="1310640"/>
          <a:ext cx="2286000" cy="174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Thursday </a:t>
          </a:r>
          <a:r>
            <a:rPr lang="en-US" sz="2800" b="1" kern="1200" dirty="0" smtClean="0"/>
            <a:t>April 14</a:t>
          </a:r>
          <a:r>
            <a:rPr lang="en-US" sz="2800" b="1" kern="1200" baseline="30000" dirty="0" smtClean="0"/>
            <a:t>th</a:t>
          </a:r>
          <a:r>
            <a:rPr lang="en-US" sz="2800" b="1" kern="1200" dirty="0" smtClean="0"/>
            <a:t> </a:t>
          </a:r>
          <a:endParaRPr lang="en-US" sz="2800" b="1" kern="1200" dirty="0"/>
        </a:p>
      </dsp:txBody>
      <dsp:txXfrm>
        <a:off x="2752307" y="1395947"/>
        <a:ext cx="2115386" cy="1576906"/>
      </dsp:txXfrm>
    </dsp:sp>
    <dsp:sp modelId="{74B348B4-25AE-4305-9994-04C17F543605}">
      <dsp:nvSpPr>
        <dsp:cNvPr id="0" name=""/>
        <dsp:cNvSpPr/>
      </dsp:nvSpPr>
      <dsp:spPr>
        <a:xfrm>
          <a:off x="5075783" y="1310640"/>
          <a:ext cx="2286000" cy="174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1" kern="1200" dirty="0" smtClean="0">
              <a:solidFill>
                <a:srgbClr val="FF0000"/>
              </a:solidFill>
            </a:rPr>
            <a:t>RESUBMIT</a:t>
          </a:r>
        </a:p>
        <a:p>
          <a:pPr lvl="0" algn="ctr" defTabSz="1244600">
            <a:lnSpc>
              <a:spcPct val="90000"/>
            </a:lnSpc>
            <a:spcBef>
              <a:spcPct val="0"/>
            </a:spcBef>
            <a:spcAft>
              <a:spcPct val="35000"/>
            </a:spcAft>
          </a:pPr>
          <a:r>
            <a:rPr lang="en-US" sz="2800" b="1" i="1" kern="1200" dirty="0" smtClean="0"/>
            <a:t>April 21</a:t>
          </a:r>
          <a:r>
            <a:rPr lang="en-US" sz="2800" b="1" i="1" kern="1200" baseline="30000" dirty="0" smtClean="0"/>
            <a:t>st</a:t>
          </a:r>
          <a:r>
            <a:rPr lang="en-US" sz="2800" b="1" i="1" kern="1200" dirty="0" smtClean="0"/>
            <a:t> or May 5</a:t>
          </a:r>
          <a:r>
            <a:rPr lang="en-US" sz="2800" b="1" i="1" kern="1200" baseline="30000" dirty="0" smtClean="0"/>
            <a:t>th</a:t>
          </a:r>
          <a:r>
            <a:rPr lang="en-US" sz="2800" b="1" i="1" kern="1200" dirty="0" smtClean="0"/>
            <a:t> </a:t>
          </a:r>
          <a:endParaRPr lang="en-US" sz="2800" b="1" i="1" kern="1200" dirty="0"/>
        </a:p>
      </dsp:txBody>
      <dsp:txXfrm>
        <a:off x="5161090" y="1395947"/>
        <a:ext cx="2115386" cy="1576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91CC7-B9E8-48C7-988D-61A646852F7C}">
      <dsp:nvSpPr>
        <dsp:cNvPr id="0" name=""/>
        <dsp:cNvSpPr/>
      </dsp:nvSpPr>
      <dsp:spPr>
        <a:xfrm>
          <a:off x="1179194" y="0"/>
          <a:ext cx="5105400" cy="5105400"/>
        </a:xfrm>
        <a:prstGeom prst="triangle">
          <a:avLst/>
        </a:prstGeom>
        <a:solidFill>
          <a:srgbClr val="00B050"/>
        </a:solidFill>
        <a:ln w="25400" cap="flat" cmpd="sng" algn="ctr">
          <a:gradFill flip="none" rotWithShape="1">
            <a:gsLst>
              <a:gs pos="31894">
                <a:srgbClr val="4CB98E"/>
              </a:gs>
              <a:gs pos="0">
                <a:srgbClr val="00B050"/>
              </a:gs>
              <a:gs pos="61000">
                <a:srgbClr val="92D050"/>
              </a:gs>
              <a:gs pos="83000">
                <a:schemeClr val="accent1">
                  <a:lumMod val="45000"/>
                  <a:lumOff val="55000"/>
                </a:schemeClr>
              </a:gs>
              <a:gs pos="100000">
                <a:schemeClr val="accent1">
                  <a:lumMod val="30000"/>
                  <a:lumOff val="70000"/>
                </a:schemeClr>
              </a:gs>
            </a:gsLst>
            <a:path path="circle">
              <a:fillToRect l="100000" t="100000"/>
            </a:path>
            <a:tileRect r="-100000" b="-100000"/>
          </a:gradFill>
          <a:prstDash val="solid"/>
        </a:ln>
        <a:effectLst/>
      </dsp:spPr>
      <dsp:style>
        <a:lnRef idx="2">
          <a:scrgbClr r="0" g="0" b="0"/>
        </a:lnRef>
        <a:fillRef idx="1">
          <a:scrgbClr r="0" g="0" b="0"/>
        </a:fillRef>
        <a:effectRef idx="0">
          <a:scrgbClr r="0" g="0" b="0"/>
        </a:effectRef>
        <a:fontRef idx="minor">
          <a:schemeClr val="lt1"/>
        </a:fontRef>
      </dsp:style>
    </dsp:sp>
    <dsp:sp modelId="{60C288B3-9B5E-4AD4-8433-472CB748E0AE}">
      <dsp:nvSpPr>
        <dsp:cNvPr id="0" name=""/>
        <dsp:cNvSpPr/>
      </dsp:nvSpPr>
      <dsp:spPr>
        <a:xfrm>
          <a:off x="3731894" y="511785"/>
          <a:ext cx="3318510" cy="1312561"/>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Elephant" panose="02020904090505020303" pitchFamily="18" charset="0"/>
              <a:cs typeface="Aharoni" panose="02010803020104030203" pitchFamily="2" charset="-79"/>
            </a:rPr>
            <a:t>Performance</a:t>
          </a:r>
          <a:endParaRPr lang="en-US" sz="3200" kern="1200" dirty="0">
            <a:latin typeface="Elephant" panose="02020904090505020303" pitchFamily="18" charset="0"/>
            <a:cs typeface="Aharoni" panose="02010803020104030203" pitchFamily="2" charset="-79"/>
          </a:endParaRPr>
        </a:p>
      </dsp:txBody>
      <dsp:txXfrm>
        <a:off x="3795968" y="575859"/>
        <a:ext cx="3190362" cy="1184413"/>
      </dsp:txXfrm>
    </dsp:sp>
    <dsp:sp modelId="{D161BC37-4462-48F4-8105-C8C66F38A817}">
      <dsp:nvSpPr>
        <dsp:cNvPr id="0" name=""/>
        <dsp:cNvSpPr/>
      </dsp:nvSpPr>
      <dsp:spPr>
        <a:xfrm>
          <a:off x="3731894" y="1947120"/>
          <a:ext cx="3318510" cy="1114865"/>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Elephant" panose="02020904090505020303" pitchFamily="18" charset="0"/>
            </a:rPr>
            <a:t>Demeanor</a:t>
          </a:r>
          <a:endParaRPr lang="en-US" sz="3600" kern="1200" dirty="0">
            <a:latin typeface="Elephant" panose="02020904090505020303" pitchFamily="18" charset="0"/>
          </a:endParaRPr>
        </a:p>
      </dsp:txBody>
      <dsp:txXfrm>
        <a:off x="3786317" y="2001543"/>
        <a:ext cx="3209664" cy="1006019"/>
      </dsp:txXfrm>
    </dsp:sp>
    <dsp:sp modelId="{F35FB3F9-EE12-46F6-8C0E-F4082483DD1B}">
      <dsp:nvSpPr>
        <dsp:cNvPr id="0" name=""/>
        <dsp:cNvSpPr/>
      </dsp:nvSpPr>
      <dsp:spPr>
        <a:xfrm>
          <a:off x="3731894" y="3184759"/>
          <a:ext cx="3318510" cy="1286081"/>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Elephant" panose="02020904090505020303" pitchFamily="18" charset="0"/>
            </a:rPr>
            <a:t>Relationships</a:t>
          </a:r>
          <a:endParaRPr lang="en-US" sz="3200" kern="1200" dirty="0">
            <a:latin typeface="Elephant" panose="02020904090505020303" pitchFamily="18" charset="0"/>
          </a:endParaRPr>
        </a:p>
      </dsp:txBody>
      <dsp:txXfrm>
        <a:off x="3794675" y="3247540"/>
        <a:ext cx="3192948" cy="11605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5C18DC38-C54D-49E8-8065-D25FB4D2E446}" type="datetimeFigureOut">
              <a:rPr lang="en-US" smtClean="0"/>
              <a:t>1/12/2022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C5409AF6-9B8C-4176-9A10-71D97501E61B}" type="slidenum">
              <a:rPr lang="en-US" smtClean="0"/>
              <a:t>‹#›</a:t>
            </a:fld>
            <a:endParaRPr lang="en-US"/>
          </a:p>
        </p:txBody>
      </p:sp>
    </p:spTree>
    <p:extLst>
      <p:ext uri="{BB962C8B-B14F-4D97-AF65-F5344CB8AC3E}">
        <p14:creationId xmlns:p14="http://schemas.microsoft.com/office/powerpoint/2010/main" val="16385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9E3654-38CB-48AD-8774-BE3419405485}"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56519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E3654-38CB-48AD-8774-BE3419405485}"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426867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E3654-38CB-48AD-8774-BE3419405485}"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50166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E3654-38CB-48AD-8774-BE3419405485}"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49751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9E3654-38CB-48AD-8774-BE3419405485}"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72486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9E3654-38CB-48AD-8774-BE3419405485}"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161410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9E3654-38CB-48AD-8774-BE3419405485}"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320278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9E3654-38CB-48AD-8774-BE3419405485}"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221852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E3654-38CB-48AD-8774-BE3419405485}"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251324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E3654-38CB-48AD-8774-BE3419405485}"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201837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E3654-38CB-48AD-8774-BE3419405485}"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4B4F6-0985-40E9-AF31-32F766795568}" type="slidenum">
              <a:rPr lang="en-US" smtClean="0"/>
              <a:t>‹#›</a:t>
            </a:fld>
            <a:endParaRPr lang="en-US"/>
          </a:p>
        </p:txBody>
      </p:sp>
    </p:spTree>
    <p:extLst>
      <p:ext uri="{BB962C8B-B14F-4D97-AF65-F5344CB8AC3E}">
        <p14:creationId xmlns:p14="http://schemas.microsoft.com/office/powerpoint/2010/main" val="132957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E3654-38CB-48AD-8774-BE3419405485}" type="datetimeFigureOut">
              <a:rPr lang="en-US" smtClean="0"/>
              <a:t>1/12/2022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4B4F6-0985-40E9-AF31-32F766795568}" type="slidenum">
              <a:rPr lang="en-US" smtClean="0"/>
              <a:t>‹#›</a:t>
            </a:fld>
            <a:endParaRPr lang="en-US"/>
          </a:p>
        </p:txBody>
      </p:sp>
    </p:spTree>
    <p:extLst>
      <p:ext uri="{BB962C8B-B14F-4D97-AF65-F5344CB8AC3E}">
        <p14:creationId xmlns:p14="http://schemas.microsoft.com/office/powerpoint/2010/main" val="4136646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cswider@njcu.edu" TargetMode="External"/><Relationship Id="rId2" Type="http://schemas.openxmlformats.org/officeDocument/2006/relationships/hyperlink" Target="mailto:tk20help@njcu.edu"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hyperlink" Target="mailto:ctppcert@njc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vazquez@njcu.edu" TargetMode="External"/><Relationship Id="rId2" Type="http://schemas.openxmlformats.org/officeDocument/2006/relationships/hyperlink" Target="mailto:bwarren@njcu.edu" TargetMode="External"/><Relationship Id="rId1" Type="http://schemas.openxmlformats.org/officeDocument/2006/relationships/slideLayout" Target="../slideLayouts/slideLayout2.xml"/><Relationship Id="rId6" Type="http://schemas.openxmlformats.org/officeDocument/2006/relationships/hyperlink" Target="http://www.njcu.edu/ctpp" TargetMode="External"/><Relationship Id="rId5" Type="http://schemas.openxmlformats.org/officeDocument/2006/relationships/hyperlink" Target="mailto:jbeckner@njcu.edu" TargetMode="External"/><Relationship Id="rId4" Type="http://schemas.openxmlformats.org/officeDocument/2006/relationships/hyperlink" Target="mailto:ctppcert@njcu.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lnSpcReduction="10000"/>
          </a:bodyPr>
          <a:lstStyle/>
          <a:p>
            <a:pPr algn="ctr"/>
            <a:endParaRPr lang="en-US" b="1" dirty="0" smtClean="0">
              <a:solidFill>
                <a:schemeClr val="tx1">
                  <a:lumMod val="50000"/>
                </a:schemeClr>
              </a:solidFill>
            </a:endParaRPr>
          </a:p>
          <a:p>
            <a:pPr algn="ctr"/>
            <a:endParaRPr lang="en-US" b="1" dirty="0" smtClean="0">
              <a:solidFill>
                <a:schemeClr val="tx1">
                  <a:lumMod val="50000"/>
                </a:schemeClr>
              </a:solidFill>
            </a:endParaRPr>
          </a:p>
          <a:p>
            <a:pPr algn="ctr"/>
            <a:endParaRPr lang="en-US" b="1" dirty="0" smtClean="0">
              <a:solidFill>
                <a:schemeClr val="tx1">
                  <a:lumMod val="50000"/>
                </a:schemeClr>
              </a:solidFill>
            </a:endParaRPr>
          </a:p>
          <a:p>
            <a:pPr algn="ctr"/>
            <a:endParaRPr lang="en-US" b="1" dirty="0" smtClean="0">
              <a:solidFill>
                <a:schemeClr val="tx1">
                  <a:lumMod val="50000"/>
                </a:schemeClr>
              </a:solidFill>
            </a:endParaRPr>
          </a:p>
          <a:p>
            <a:pPr algn="ctr"/>
            <a:endParaRPr lang="en-US" b="1" dirty="0" smtClean="0">
              <a:solidFill>
                <a:schemeClr val="tx1">
                  <a:lumMod val="50000"/>
                </a:schemeClr>
              </a:solidFill>
            </a:endParaRPr>
          </a:p>
          <a:p>
            <a:pPr marL="0" indent="0" algn="ctr">
              <a:buNone/>
            </a:pPr>
            <a:r>
              <a:rPr lang="en-US" sz="3200" b="1" dirty="0" smtClean="0">
                <a:solidFill>
                  <a:srgbClr val="006600"/>
                </a:solidFill>
                <a:latin typeface="Berlin Sans FB Demi" panose="020E0802020502020306" pitchFamily="34" charset="0"/>
                <a:cs typeface="Aharoni" panose="02010803020104030203" pitchFamily="2" charset="-79"/>
              </a:rPr>
              <a:t>The Deborah Cannon Partridge Wolfe</a:t>
            </a:r>
            <a:br>
              <a:rPr lang="en-US" sz="3200" b="1" dirty="0" smtClean="0">
                <a:solidFill>
                  <a:srgbClr val="006600"/>
                </a:solidFill>
                <a:latin typeface="Berlin Sans FB Demi" panose="020E0802020502020306" pitchFamily="34" charset="0"/>
                <a:cs typeface="Aharoni" panose="02010803020104030203" pitchFamily="2" charset="-79"/>
              </a:rPr>
            </a:br>
            <a:r>
              <a:rPr lang="en-US" sz="3200" b="1" dirty="0" smtClean="0">
                <a:solidFill>
                  <a:srgbClr val="006600"/>
                </a:solidFill>
                <a:latin typeface="Berlin Sans FB Demi" panose="020E0802020502020306" pitchFamily="34" charset="0"/>
                <a:cs typeface="Aharoni" panose="02010803020104030203" pitchFamily="2" charset="-79"/>
              </a:rPr>
              <a:t>College of Education</a:t>
            </a:r>
            <a:br>
              <a:rPr lang="en-US" sz="3200" b="1" dirty="0" smtClean="0">
                <a:solidFill>
                  <a:srgbClr val="006600"/>
                </a:solidFill>
                <a:latin typeface="Berlin Sans FB Demi" panose="020E0802020502020306" pitchFamily="34" charset="0"/>
                <a:cs typeface="Aharoni" panose="02010803020104030203" pitchFamily="2" charset="-79"/>
              </a:rPr>
            </a:br>
            <a:r>
              <a:rPr lang="en-US" sz="3200" b="1" dirty="0" smtClean="0">
                <a:solidFill>
                  <a:srgbClr val="006600"/>
                </a:solidFill>
                <a:latin typeface="Berlin Sans FB Demi" panose="020E0802020502020306" pitchFamily="34" charset="0"/>
                <a:cs typeface="Aharoni" panose="02010803020104030203" pitchFamily="2" charset="-79"/>
              </a:rPr>
              <a:t/>
            </a:r>
            <a:br>
              <a:rPr lang="en-US" sz="3200" b="1" dirty="0" smtClean="0">
                <a:solidFill>
                  <a:srgbClr val="006600"/>
                </a:solidFill>
                <a:latin typeface="Berlin Sans FB Demi" panose="020E0802020502020306" pitchFamily="34" charset="0"/>
                <a:cs typeface="Aharoni" panose="02010803020104030203" pitchFamily="2" charset="-79"/>
              </a:rPr>
            </a:br>
            <a:r>
              <a:rPr lang="en-US" sz="3200" b="1" dirty="0" smtClean="0">
                <a:solidFill>
                  <a:srgbClr val="006600"/>
                </a:solidFill>
                <a:latin typeface="Berlin Sans FB Demi" panose="020E0802020502020306" pitchFamily="34" charset="0"/>
                <a:cs typeface="Aharoni" panose="02010803020104030203" pitchFamily="2" charset="-79"/>
              </a:rPr>
              <a:t>New Jersey City University</a:t>
            </a:r>
          </a:p>
          <a:p>
            <a:pPr algn="ctr">
              <a:buNone/>
            </a:pPr>
            <a:r>
              <a:rPr lang="en-US" sz="2000" b="1" dirty="0" smtClean="0">
                <a:solidFill>
                  <a:srgbClr val="006600"/>
                </a:solidFill>
                <a:latin typeface="Berlin Sans FB Demi" panose="020E0802020502020306" pitchFamily="34" charset="0"/>
                <a:cs typeface="Aharoni" panose="02010803020104030203" pitchFamily="2" charset="-79"/>
              </a:rPr>
              <a:t>	</a:t>
            </a:r>
            <a:r>
              <a:rPr lang="en-US" sz="2400" b="1" dirty="0" smtClean="0">
                <a:solidFill>
                  <a:srgbClr val="006600"/>
                </a:solidFill>
                <a:latin typeface="Berlin Sans FB Demi" panose="020E0802020502020306" pitchFamily="34" charset="0"/>
                <a:cs typeface="Aharoni" panose="02010803020104030203" pitchFamily="2" charset="-79"/>
              </a:rPr>
              <a:t>Center for Teacher Preparation &amp; Partnerships</a:t>
            </a:r>
            <a:r>
              <a:rPr lang="en-US" b="1" dirty="0" smtClean="0">
                <a:solidFill>
                  <a:srgbClr val="006600"/>
                </a:solidFill>
                <a:latin typeface="Berlin Sans FB Demi" panose="020E0802020502020306" pitchFamily="34" charset="0"/>
                <a:cs typeface="Aharoni" panose="02010803020104030203" pitchFamily="2" charset="-79"/>
              </a:rPr>
              <a:t/>
            </a:r>
            <a:br>
              <a:rPr lang="en-US" b="1" dirty="0" smtClean="0">
                <a:solidFill>
                  <a:srgbClr val="006600"/>
                </a:solidFill>
                <a:latin typeface="Berlin Sans FB Demi" panose="020E0802020502020306" pitchFamily="34" charset="0"/>
                <a:cs typeface="Aharoni" panose="02010803020104030203" pitchFamily="2" charset="-79"/>
              </a:rPr>
            </a:br>
            <a:r>
              <a:rPr lang="en-US" b="1" dirty="0" smtClean="0">
                <a:solidFill>
                  <a:srgbClr val="006600"/>
                </a:solidFill>
                <a:latin typeface="Berlin Sans FB Demi" panose="020E0802020502020306" pitchFamily="34" charset="0"/>
                <a:cs typeface="Aharoni" panose="02010803020104030203" pitchFamily="2" charset="-79"/>
              </a:rPr>
              <a:t>	</a:t>
            </a:r>
          </a:p>
          <a:p>
            <a:pPr marL="0" indent="0" algn="ctr">
              <a:buNone/>
            </a:pPr>
            <a:r>
              <a:rPr lang="en-US" b="1" dirty="0" smtClean="0">
                <a:solidFill>
                  <a:srgbClr val="006600"/>
                </a:solidFill>
                <a:latin typeface="Berlin Sans FB Demi" panose="020E0802020502020306" pitchFamily="34" charset="0"/>
                <a:cs typeface="Aharoni" panose="02010803020104030203" pitchFamily="2" charset="-79"/>
              </a:rPr>
              <a:t>Clinical Practice II Orientation</a:t>
            </a:r>
          </a:p>
          <a:p>
            <a:pPr marL="0" indent="0" algn="ctr">
              <a:buNone/>
            </a:pPr>
            <a:endParaRPr lang="en-US" b="1" dirty="0" smtClean="0"/>
          </a:p>
          <a:p>
            <a:endParaRPr lang="en-US" dirty="0"/>
          </a:p>
        </p:txBody>
      </p:sp>
      <p:pic>
        <p:nvPicPr>
          <p:cNvPr id="4" name="Picture 3" descr="COE Logo.jpg"/>
          <p:cNvPicPr>
            <a:picLocks noChangeAspect="1"/>
          </p:cNvPicPr>
          <p:nvPr/>
        </p:nvPicPr>
        <p:blipFill>
          <a:blip r:embed="rId2" cstate="print"/>
          <a:stretch>
            <a:fillRect/>
          </a:stretch>
        </p:blipFill>
        <p:spPr>
          <a:xfrm>
            <a:off x="3124200" y="381000"/>
            <a:ext cx="2514600" cy="2209800"/>
          </a:xfrm>
          <a:prstGeom prst="rect">
            <a:avLst/>
          </a:prstGeom>
        </p:spPr>
      </p:pic>
    </p:spTree>
    <p:extLst>
      <p:ext uri="{BB962C8B-B14F-4D97-AF65-F5344CB8AC3E}">
        <p14:creationId xmlns:p14="http://schemas.microsoft.com/office/powerpoint/2010/main" val="2551612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876800" cy="4525963"/>
          </a:xfrm>
        </p:spPr>
        <p:txBody>
          <a:bodyPr>
            <a:normAutofit/>
          </a:bodyPr>
          <a:lstStyle/>
          <a:p>
            <a:pPr marL="0" indent="0">
              <a:buNone/>
            </a:pPr>
            <a:endParaRPr lang="en-US" sz="2800" dirty="0"/>
          </a:p>
          <a:p>
            <a:pPr>
              <a:buFont typeface="Wingdings" panose="05000000000000000000" pitchFamily="2" charset="2"/>
              <a:buChar char="v"/>
            </a:pPr>
            <a:r>
              <a:rPr lang="en-US" sz="2800" dirty="0" smtClean="0">
                <a:latin typeface="Elephant" panose="02020904090505020303" pitchFamily="18" charset="0"/>
                <a:cs typeface="Aharoni" panose="02010803020104030203" pitchFamily="2" charset="-79"/>
              </a:rPr>
              <a:t>Evaluation Access</a:t>
            </a:r>
          </a:p>
          <a:p>
            <a:pPr>
              <a:buFont typeface="Wingdings" panose="05000000000000000000" pitchFamily="2" charset="2"/>
              <a:buChar char="v"/>
            </a:pPr>
            <a:endParaRPr lang="en-US" sz="1300" dirty="0" smtClean="0">
              <a:latin typeface="Elephant" panose="02020904090505020303" pitchFamily="18" charset="0"/>
              <a:cs typeface="Aharoni" panose="02010803020104030203" pitchFamily="2" charset="-79"/>
            </a:endParaRPr>
          </a:p>
          <a:p>
            <a:pPr>
              <a:buFont typeface="Wingdings" panose="05000000000000000000" pitchFamily="2" charset="2"/>
              <a:buChar char="v"/>
            </a:pPr>
            <a:r>
              <a:rPr lang="en-US" sz="2800" dirty="0" smtClean="0">
                <a:latin typeface="Elephant" panose="02020904090505020303" pitchFamily="18" charset="0"/>
                <a:cs typeface="Aharoni" panose="02010803020104030203" pitchFamily="2" charset="-79"/>
              </a:rPr>
              <a:t>Clinical Intern Self &amp; Site Report </a:t>
            </a:r>
          </a:p>
          <a:p>
            <a:pPr>
              <a:buFont typeface="Wingdings" panose="05000000000000000000" pitchFamily="2" charset="2"/>
              <a:buChar char="v"/>
            </a:pPr>
            <a:endParaRPr lang="en-US" sz="1200" dirty="0" smtClean="0">
              <a:latin typeface="Elephant" panose="02020904090505020303" pitchFamily="18" charset="0"/>
              <a:cs typeface="Aharoni" panose="02010803020104030203" pitchFamily="2" charset="-79"/>
            </a:endParaRPr>
          </a:p>
          <a:p>
            <a:pPr>
              <a:buFont typeface="Wingdings" panose="05000000000000000000" pitchFamily="2" charset="2"/>
              <a:buChar char="v"/>
            </a:pPr>
            <a:r>
              <a:rPr lang="en-US" sz="2800" dirty="0" smtClean="0">
                <a:latin typeface="Elephant" panose="02020904090505020303" pitchFamily="18" charset="0"/>
                <a:cs typeface="Aharoni" panose="02010803020104030203" pitchFamily="2" charset="-79"/>
              </a:rPr>
              <a:t>Cooperating Teachers Link </a:t>
            </a:r>
          </a:p>
          <a:p>
            <a:pPr>
              <a:buFont typeface="Wingdings" panose="05000000000000000000" pitchFamily="2" charset="2"/>
              <a:buChar char="v"/>
            </a:pPr>
            <a:endParaRPr lang="en-US" sz="1200" dirty="0" smtClean="0">
              <a:latin typeface="Elephant" panose="02020904090505020303" pitchFamily="18" charset="0"/>
              <a:cs typeface="Aharoni" panose="02010803020104030203" pitchFamily="2" charset="-79"/>
            </a:endParaRPr>
          </a:p>
          <a:p>
            <a:pPr>
              <a:buFont typeface="Wingdings" panose="05000000000000000000" pitchFamily="2" charset="2"/>
              <a:buChar char="v"/>
            </a:pPr>
            <a:r>
              <a:rPr lang="en-US" sz="2800" dirty="0" err="1" smtClean="0">
                <a:latin typeface="Elephant" panose="02020904090505020303" pitchFamily="18" charset="0"/>
                <a:cs typeface="Aharoni" panose="02010803020104030203" pitchFamily="2" charset="-79"/>
              </a:rPr>
              <a:t>edTPA</a:t>
            </a:r>
            <a:endParaRPr lang="en-US" sz="2800" dirty="0">
              <a:latin typeface="Elephant" panose="02020904090505020303" pitchFamily="18" charset="0"/>
              <a:cs typeface="Aharoni" panose="02010803020104030203" pitchFamily="2" charset="-79"/>
            </a:endParaRPr>
          </a:p>
        </p:txBody>
      </p:sp>
      <p:sp>
        <p:nvSpPr>
          <p:cNvPr id="9" name="Content Placeholder 8"/>
          <p:cNvSpPr>
            <a:spLocks noGrp="1"/>
          </p:cNvSpPr>
          <p:nvPr>
            <p:ph sz="half" idx="2"/>
          </p:nvPr>
        </p:nvSpPr>
        <p:spPr>
          <a:xfrm>
            <a:off x="5638800" y="1600200"/>
            <a:ext cx="3048000" cy="4525963"/>
          </a:xfrm>
        </p:spPr>
        <p:txBody>
          <a:bodyPr>
            <a:normAutofit/>
          </a:bodyPr>
          <a:lstStyle/>
          <a:p>
            <a:endParaRPr lang="en-US" sz="2400" u="sng" dirty="0">
              <a:hlinkClick r:id="rId2"/>
            </a:endParaRPr>
          </a:p>
          <a:p>
            <a:pPr marL="0" indent="0" algn="ctr">
              <a:buNone/>
            </a:pPr>
            <a:r>
              <a:rPr lang="en-US" sz="2400" b="1" i="1" dirty="0" smtClean="0">
                <a:latin typeface="Albertus MT Lt" pitchFamily="18" charset="0"/>
                <a:hlinkClick r:id="rId2"/>
              </a:rPr>
              <a:t>Tk20Contact Info</a:t>
            </a:r>
          </a:p>
          <a:p>
            <a:pPr marL="0" indent="0">
              <a:buNone/>
            </a:pPr>
            <a:endParaRPr lang="en-US" sz="2400" u="sng" dirty="0">
              <a:hlinkClick r:id="rId2"/>
            </a:endParaRPr>
          </a:p>
          <a:p>
            <a:pPr>
              <a:buFont typeface="Wingdings" panose="05000000000000000000" pitchFamily="2" charset="2"/>
              <a:buChar char="ü"/>
            </a:pPr>
            <a:r>
              <a:rPr lang="en-US" sz="2400" dirty="0" smtClean="0">
                <a:latin typeface="Albertus MT Lt" pitchFamily="18" charset="0"/>
                <a:hlinkClick r:id="rId2"/>
              </a:rPr>
              <a:t>tk20help@njcu.edu</a:t>
            </a:r>
            <a:r>
              <a:rPr lang="en-US" sz="2400" dirty="0" smtClean="0">
                <a:latin typeface="Albertus MT Lt" pitchFamily="18" charset="0"/>
              </a:rPr>
              <a:t> </a:t>
            </a:r>
          </a:p>
          <a:p>
            <a:pPr>
              <a:buFont typeface="Wingdings" panose="05000000000000000000" pitchFamily="2" charset="2"/>
              <a:buChar char="ü"/>
            </a:pPr>
            <a:endParaRPr lang="en-US" sz="2400" dirty="0" smtClean="0">
              <a:latin typeface="Albertus MT Lt" pitchFamily="18" charset="0"/>
              <a:hlinkClick r:id="rId3"/>
            </a:endParaRPr>
          </a:p>
          <a:p>
            <a:pPr>
              <a:buFont typeface="Wingdings" panose="05000000000000000000" pitchFamily="2" charset="2"/>
              <a:buChar char="ü"/>
            </a:pPr>
            <a:r>
              <a:rPr lang="en-US" sz="2400" dirty="0" smtClean="0">
                <a:latin typeface="Albertus MT Lt" pitchFamily="18" charset="0"/>
                <a:hlinkClick r:id="rId3"/>
              </a:rPr>
              <a:t>ehickey@njcu.edu </a:t>
            </a:r>
          </a:p>
          <a:p>
            <a:pPr>
              <a:buFont typeface="Wingdings" panose="05000000000000000000" pitchFamily="2" charset="2"/>
              <a:buChar char="ü"/>
            </a:pPr>
            <a:endParaRPr lang="en-US" sz="2400" dirty="0">
              <a:latin typeface="Albertus MT Lt" pitchFamily="18" charset="0"/>
              <a:hlinkClick r:id="rId3"/>
            </a:endParaRPr>
          </a:p>
          <a:p>
            <a:pPr marL="0" indent="0">
              <a:buNone/>
            </a:pPr>
            <a:r>
              <a:rPr lang="en-US" sz="2400" dirty="0" smtClean="0">
                <a:latin typeface="Albertus MT Lt" pitchFamily="18" charset="0"/>
              </a:rPr>
              <a:t> </a:t>
            </a:r>
            <a:endParaRPr lang="en-US" sz="2400" dirty="0">
              <a:latin typeface="Albertus MT Lt" pitchFamily="18" charset="0"/>
            </a:endParaRPr>
          </a:p>
        </p:txBody>
      </p:sp>
      <p:pic>
        <p:nvPicPr>
          <p:cNvPr id="1032" name="Picture 8" descr="Image result for tk20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4691"/>
            <a:ext cx="2971800" cy="16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1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15" descr="6b9z7h5p[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975" y="819151"/>
            <a:ext cx="1428750" cy="105878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13" descr="teach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5" y="819150"/>
            <a:ext cx="1638300" cy="10790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14" descr="Student_teacher_in_Chin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025" y="818847"/>
            <a:ext cx="1371600" cy="105757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16" descr="Picture-teache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0" y="819150"/>
            <a:ext cx="16097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5" descr="hands_up[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5" y="818847"/>
            <a:ext cx="1400175" cy="10575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1736319" y="166048"/>
            <a:ext cx="567136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B050"/>
                </a:solidFill>
                <a:effectLst/>
                <a:latin typeface="Elephant" panose="02020904090505020303" pitchFamily="18" charset="0"/>
                <a:ea typeface="Calibri" panose="020F0502020204030204" pitchFamily="34" charset="0"/>
                <a:cs typeface="Times New Roman" panose="02020603050405020304" pitchFamily="18" charset="0"/>
              </a:rPr>
              <a:t>PRE-SERVICE TEACHERS</a:t>
            </a:r>
            <a:endParaRPr kumimoji="0" lang="en-US" altLang="en-US" sz="2800" b="1" i="0" u="none" strike="noStrike" cap="none" normalizeH="0" baseline="0" dirty="0" smtClean="0">
              <a:ln>
                <a:noFill/>
              </a:ln>
              <a:solidFill>
                <a:srgbClr val="00B050"/>
              </a:solidFill>
              <a:effectLst/>
              <a:latin typeface="Elephant" panose="020209040905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8"/>
          <p:cNvSpPr>
            <a:spLocks noChangeArrowheads="1"/>
          </p:cNvSpPr>
          <p:nvPr/>
        </p:nvSpPr>
        <p:spPr bwMode="auto">
          <a:xfrm>
            <a:off x="0" y="535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1281112" y="1783881"/>
            <a:ext cx="59436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B050"/>
                </a:solidFill>
                <a:effectLst/>
                <a:latin typeface="Aharoni" panose="02010803020104030203" pitchFamily="2" charset="-79"/>
                <a:ea typeface="Calibri" panose="020F0502020204030204" pitchFamily="34" charset="0"/>
                <a:cs typeface="Aharoni" panose="02010803020104030203" pitchFamily="2" charset="-79"/>
              </a:rPr>
              <a:t>GET</a:t>
            </a:r>
            <a:r>
              <a:rPr kumimoji="0" lang="en-US" altLang="en-US" sz="2000" b="0" i="0" u="none" strike="noStrike" cap="none" normalizeH="0" dirty="0" smtClean="0">
                <a:ln>
                  <a:noFill/>
                </a:ln>
                <a:solidFill>
                  <a:srgbClr val="00B050"/>
                </a:solidFill>
                <a:effectLst/>
                <a:latin typeface="Aharoni" panose="02010803020104030203" pitchFamily="2" charset="-79"/>
                <a:ea typeface="Calibri" panose="020F0502020204030204" pitchFamily="34" charset="0"/>
                <a:cs typeface="Aharoni" panose="02010803020104030203" pitchFamily="2" charset="-79"/>
              </a:rPr>
              <a:t> </a:t>
            </a:r>
            <a:r>
              <a:rPr kumimoji="0" lang="en-US" altLang="en-US" sz="2000" b="0" i="0" u="none" strike="noStrike" cap="none" normalizeH="0" baseline="0" dirty="0" smtClean="0">
                <a:ln>
                  <a:noFill/>
                </a:ln>
                <a:solidFill>
                  <a:srgbClr val="00B050"/>
                </a:solidFill>
                <a:effectLst/>
                <a:latin typeface="Aharoni" panose="02010803020104030203" pitchFamily="2" charset="-79"/>
                <a:ea typeface="Calibri" panose="020F0502020204030204" pitchFamily="34" charset="0"/>
                <a:cs typeface="Aharoni" panose="02010803020104030203" pitchFamily="2" charset="-79"/>
              </a:rPr>
              <a:t>WHAT YOU NEED AT THE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B050"/>
              </a:solidFill>
              <a:effectLst/>
              <a:latin typeface="Aharoni" panose="02010803020104030203" pitchFamily="2" charset="-79"/>
              <a:cs typeface="Aharoni" panose="02010803020104030203"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B050"/>
                </a:solidFill>
                <a:effectLst/>
                <a:latin typeface="Aharoni" panose="02010803020104030203" pitchFamily="2" charset="-79"/>
                <a:ea typeface="Calibri" panose="020F0502020204030204" pitchFamily="34" charset="0"/>
                <a:cs typeface="Aharoni" panose="02010803020104030203" pitchFamily="2" charset="-79"/>
              </a:rPr>
              <a:t>CONGRESSMAN FRANK J. GUARINI LIBRARY</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B050"/>
              </a:solidFill>
              <a:latin typeface="Aharoni" panose="02010803020104030203" pitchFamily="2" charset="-79"/>
              <a:ea typeface="Calibri" panose="020F0502020204030204" pitchFamily="34" charset="0"/>
              <a:cs typeface="Aharoni" panose="02010803020104030203"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00B050"/>
                </a:solidFill>
                <a:latin typeface="Aharoni" panose="02010803020104030203" pitchFamily="2" charset="-79"/>
                <a:ea typeface="Calibri" panose="020F0502020204030204" pitchFamily="34" charset="0"/>
                <a:cs typeface="Aharoni" panose="02010803020104030203" pitchFamily="2" charset="-79"/>
              </a:rPr>
              <a:t>Contact the Education Services Librarian, </a:t>
            </a:r>
          </a:p>
          <a:p>
            <a:pPr lvl="0" algn="ctr" eaLnBrk="0" fontAlgn="base" hangingPunct="0">
              <a:spcBef>
                <a:spcPct val="0"/>
              </a:spcBef>
              <a:spcAft>
                <a:spcPct val="0"/>
              </a:spcAft>
            </a:pPr>
            <a:r>
              <a:rPr lang="en-US" altLang="en-US" sz="2000" dirty="0" smtClean="0">
                <a:solidFill>
                  <a:srgbClr val="00B050"/>
                </a:solidFill>
                <a:latin typeface="Aharoni" panose="02010803020104030203" pitchFamily="2" charset="-79"/>
                <a:ea typeface="Calibri" panose="020F0502020204030204" pitchFamily="34" charset="0"/>
                <a:cs typeface="Aharoni" panose="02010803020104030203" pitchFamily="2" charset="-79"/>
              </a:rPr>
              <a:t>Juan </a:t>
            </a:r>
            <a:r>
              <a:rPr lang="en-US" altLang="en-US" sz="2000" dirty="0" err="1" smtClean="0">
                <a:solidFill>
                  <a:srgbClr val="00B050"/>
                </a:solidFill>
                <a:latin typeface="Aharoni" panose="02010803020104030203" pitchFamily="2" charset="-79"/>
                <a:ea typeface="Calibri" panose="020F0502020204030204" pitchFamily="34" charset="0"/>
                <a:cs typeface="Aharoni" panose="02010803020104030203" pitchFamily="2" charset="-79"/>
              </a:rPr>
              <a:t>Almodovar</a:t>
            </a:r>
            <a:r>
              <a:rPr lang="en-US" altLang="en-US" sz="2000" dirty="0" smtClean="0">
                <a:solidFill>
                  <a:srgbClr val="00B050"/>
                </a:solidFill>
                <a:latin typeface="Aharoni" panose="02010803020104030203" pitchFamily="2" charset="-79"/>
                <a:ea typeface="Calibri" panose="020F0502020204030204" pitchFamily="34" charset="0"/>
                <a:cs typeface="Aharoni" panose="02010803020104030203" pitchFamily="2" charset="-79"/>
              </a:rPr>
              <a:t> </a:t>
            </a:r>
            <a:r>
              <a:rPr lang="en-US" altLang="en-US" sz="2400" dirty="0" smtClean="0">
                <a:solidFill>
                  <a:srgbClr val="00B050"/>
                </a:solidFill>
                <a:latin typeface="Aharoni" panose="02010803020104030203" pitchFamily="2" charset="-79"/>
                <a:ea typeface="Calibri" panose="020F0502020204030204" pitchFamily="34" charset="0"/>
                <a:cs typeface="Aharoni" panose="02010803020104030203" pitchFamily="2" charset="-79"/>
              </a:rPr>
              <a:t>(jalmodovar@njcu.edu)</a:t>
            </a:r>
            <a:endParaRPr kumimoji="0" lang="en-US" altLang="en-US" sz="2400" b="0" i="0" u="none" strike="noStrike" cap="none" normalizeH="0" baseline="0" dirty="0" smtClean="0">
              <a:ln>
                <a:noFill/>
              </a:ln>
              <a:solidFill>
                <a:srgbClr val="00B050"/>
              </a:solidFill>
              <a:effectLst/>
              <a:latin typeface="Aharoni" panose="02010803020104030203" pitchFamily="2" charset="-79"/>
              <a:ea typeface="Calibri" panose="020F0502020204030204" pitchFamily="34" charset="0"/>
              <a:cs typeface="Aharoni" panose="02010803020104030203"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p:nvPr/>
        </p:nvPicPr>
        <p:blipFill>
          <a:blip r:embed="rId7" cstate="print">
            <a:extLst>
              <a:ext uri="{28A0092B-C50C-407E-A947-70E740481C1C}">
                <a14:useLocalDpi xmlns:a14="http://schemas.microsoft.com/office/drawing/2010/main" val="0"/>
              </a:ext>
            </a:extLst>
          </a:blip>
          <a:stretch>
            <a:fillRect/>
          </a:stretch>
        </p:blipFill>
        <p:spPr>
          <a:xfrm>
            <a:off x="2022157" y="4050030"/>
            <a:ext cx="4623435" cy="2606040"/>
          </a:xfrm>
          <a:prstGeom prst="rect">
            <a:avLst/>
          </a:prstGeom>
        </p:spPr>
      </p:pic>
    </p:spTree>
    <p:extLst>
      <p:ext uri="{BB962C8B-B14F-4D97-AF65-F5344CB8AC3E}">
        <p14:creationId xmlns:p14="http://schemas.microsoft.com/office/powerpoint/2010/main" val="36430559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r>
              <a:rPr lang="en-US" b="1" dirty="0" smtClean="0">
                <a:solidFill>
                  <a:srgbClr val="00B050"/>
                </a:solidFill>
              </a:rPr>
              <a:t>CTPP CERTIFICATION PROCESS</a:t>
            </a:r>
            <a:endParaRPr lang="en-US" b="1" dirty="0">
              <a:solidFill>
                <a:srgbClr val="00B050"/>
              </a:solidFill>
            </a:endParaRPr>
          </a:p>
        </p:txBody>
      </p:sp>
      <p:sp>
        <p:nvSpPr>
          <p:cNvPr id="3" name="Content Placeholder 2"/>
          <p:cNvSpPr>
            <a:spLocks noGrp="1"/>
          </p:cNvSpPr>
          <p:nvPr>
            <p:ph idx="1"/>
          </p:nvPr>
        </p:nvSpPr>
        <p:spPr>
          <a:xfrm>
            <a:off x="457200" y="1371600"/>
            <a:ext cx="8229600" cy="5257800"/>
          </a:xfrm>
        </p:spPr>
        <p:txBody>
          <a:bodyPr>
            <a:normAutofit/>
          </a:bodyPr>
          <a:lstStyle/>
          <a:p>
            <a:pPr marL="0" indent="0">
              <a:buNone/>
            </a:pPr>
            <a:endParaRPr lang="en-US" sz="6400" b="1" i="1" u="sng" dirty="0" smtClean="0">
              <a:solidFill>
                <a:srgbClr val="FF0000"/>
              </a:solidFill>
            </a:endParaRPr>
          </a:p>
          <a:p>
            <a:pPr marL="0" indent="0">
              <a:buNone/>
            </a:pPr>
            <a:endParaRPr lang="en-US" sz="6400" b="1" i="1" u="sng" dirty="0" smtClean="0">
              <a:solidFill>
                <a:srgbClr val="FF0000"/>
              </a:solidFill>
            </a:endParaRPr>
          </a:p>
          <a:p>
            <a:pPr marL="0" indent="0">
              <a:buNone/>
            </a:pPr>
            <a:endParaRPr lang="en-US" sz="2100" b="1" i="1" dirty="0" smtClean="0">
              <a:solidFill>
                <a:srgbClr val="FF0000"/>
              </a:solidFill>
            </a:endParaRPr>
          </a:p>
          <a:p>
            <a:pPr marL="0" indent="0">
              <a:buNone/>
            </a:pPr>
            <a:endParaRPr lang="en-US" sz="1200" b="1" i="1" dirty="0">
              <a:solidFill>
                <a:srgbClr val="FF0000"/>
              </a:solidFill>
            </a:endParaRPr>
          </a:p>
          <a:p>
            <a:pPr marL="0" indent="0" algn="ctr">
              <a:buNone/>
            </a:pPr>
            <a:r>
              <a:rPr lang="en-US" sz="2100" b="1" i="1" dirty="0" smtClean="0">
                <a:solidFill>
                  <a:srgbClr val="FF0000"/>
                </a:solidFill>
              </a:rPr>
              <a:t>The </a:t>
            </a:r>
            <a:r>
              <a:rPr lang="en-US" sz="2100" b="1" i="1" dirty="0">
                <a:solidFill>
                  <a:srgbClr val="FF0000"/>
                </a:solidFill>
              </a:rPr>
              <a:t>application processing timeline is THREE FULL MONTHS</a:t>
            </a:r>
            <a:r>
              <a:rPr lang="en-US" sz="2100" b="1" i="1" dirty="0" smtClean="0">
                <a:solidFill>
                  <a:srgbClr val="FF0000"/>
                </a:solidFill>
              </a:rPr>
              <a:t>.</a:t>
            </a:r>
          </a:p>
          <a:p>
            <a:pPr marL="0" indent="0" algn="ctr">
              <a:buNone/>
            </a:pPr>
            <a:endParaRPr lang="en-US" sz="2100" b="1" i="1" dirty="0">
              <a:solidFill>
                <a:srgbClr val="FF0000"/>
              </a:solidFill>
            </a:endParaRPr>
          </a:p>
          <a:p>
            <a:pPr>
              <a:buFontTx/>
              <a:buChar char="-"/>
            </a:pPr>
            <a:endParaRPr lang="en-US" sz="1800" b="1" i="1" dirty="0" smtClean="0"/>
          </a:p>
          <a:p>
            <a:pPr>
              <a:buFontTx/>
              <a:buChar char="-"/>
            </a:pPr>
            <a:endParaRPr lang="en-US" sz="1000" b="1" i="1" dirty="0" smtClean="0"/>
          </a:p>
          <a:p>
            <a:pPr>
              <a:buFontTx/>
              <a:buChar char="-"/>
            </a:pPr>
            <a:r>
              <a:rPr lang="en-US" sz="1800" b="1" i="1" dirty="0" smtClean="0"/>
              <a:t>ALL applications must have the payment receipt attached.</a:t>
            </a:r>
          </a:p>
          <a:p>
            <a:pPr>
              <a:buFontTx/>
              <a:buChar char="-"/>
            </a:pPr>
            <a:r>
              <a:rPr lang="en-US" sz="1800" b="1" i="1" dirty="0" smtClean="0"/>
              <a:t>Requests for fee refunds must be e-mailed to </a:t>
            </a:r>
            <a:r>
              <a:rPr lang="en-US" sz="1800" b="1" i="1" dirty="0" smtClean="0">
                <a:hlinkClick r:id="rId2"/>
              </a:rPr>
              <a:t>ctppcert@njcu.edu</a:t>
            </a:r>
            <a:r>
              <a:rPr lang="en-US" sz="1800" b="1" i="1" dirty="0" smtClean="0"/>
              <a:t>. </a:t>
            </a:r>
          </a:p>
          <a:p>
            <a:pPr>
              <a:buFontTx/>
              <a:buChar char="-"/>
            </a:pPr>
            <a:r>
              <a:rPr lang="en-US" sz="1800" b="1" i="1" dirty="0" smtClean="0"/>
              <a:t>Applications cannot be processed until all supporting documents are attached.</a:t>
            </a:r>
          </a:p>
          <a:p>
            <a:pPr marL="0" indent="0">
              <a:buNone/>
            </a:pPr>
            <a:endParaRPr lang="en-US" sz="6400" b="1" i="1" u="sng" dirty="0">
              <a:solidFill>
                <a:srgbClr val="FF0000"/>
              </a:solidFill>
            </a:endParaRPr>
          </a:p>
          <a:p>
            <a:pPr marL="0" indent="0">
              <a:buNone/>
            </a:pPr>
            <a:endParaRPr lang="en-US" sz="6400" b="1" i="1" u="sng" dirty="0" smtClean="0">
              <a:solidFill>
                <a:srgbClr val="FF0000"/>
              </a:solidFill>
            </a:endParaRPr>
          </a:p>
          <a:p>
            <a:pPr marL="0" indent="0">
              <a:buNone/>
            </a:pPr>
            <a:endParaRPr lang="en-US" sz="6400"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36233742"/>
              </p:ext>
            </p:extLst>
          </p:nvPr>
        </p:nvGraphicFramePr>
        <p:xfrm>
          <a:off x="1066800" y="1264920"/>
          <a:ext cx="7010400" cy="28346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2545080">
                <a:tc>
                  <a:txBody>
                    <a:bodyPr/>
                    <a:lstStyle/>
                    <a:p>
                      <a:r>
                        <a:rPr lang="en-US" dirty="0" smtClean="0"/>
                        <a:t>Undergraduate Students</a:t>
                      </a:r>
                    </a:p>
                    <a:p>
                      <a:pPr marL="285750" indent="-285750">
                        <a:buFontTx/>
                        <a:buChar char="-"/>
                      </a:pPr>
                      <a:r>
                        <a:rPr lang="en-US" baseline="0" dirty="0" smtClean="0"/>
                        <a:t>Applications are submitted  in Undergraduate Clearance</a:t>
                      </a:r>
                    </a:p>
                    <a:p>
                      <a:pPr marL="285750" indent="-285750">
                        <a:buFontTx/>
                        <a:buChar char="-"/>
                      </a:pPr>
                      <a:r>
                        <a:rPr lang="en-US" baseline="0" dirty="0" smtClean="0"/>
                        <a:t>Applications forwarded in January, June, and August</a:t>
                      </a:r>
                    </a:p>
                    <a:p>
                      <a:pPr marL="285750" indent="-285750">
                        <a:buFontTx/>
                        <a:buChar char="-"/>
                      </a:pPr>
                      <a:r>
                        <a:rPr lang="en-US" baseline="0" dirty="0" smtClean="0"/>
                        <a:t>Grade changes/transcript adjustments may delay application processing.</a:t>
                      </a:r>
                      <a:endParaRPr lang="en-US" dirty="0" smtClean="0"/>
                    </a:p>
                    <a:p>
                      <a:endParaRPr lang="en-US" dirty="0"/>
                    </a:p>
                  </a:txBody>
                  <a:tcPr/>
                </a:tc>
                <a:tc>
                  <a:txBody>
                    <a:bodyPr/>
                    <a:lstStyle/>
                    <a:p>
                      <a:r>
                        <a:rPr lang="en-US" dirty="0" smtClean="0"/>
                        <a:t>Graduate</a:t>
                      </a:r>
                      <a:r>
                        <a:rPr lang="en-US" baseline="0" dirty="0" smtClean="0"/>
                        <a:t> Students</a:t>
                      </a:r>
                    </a:p>
                    <a:p>
                      <a:pPr marL="285750" indent="-285750">
                        <a:buFontTx/>
                        <a:buChar char="-"/>
                      </a:pPr>
                      <a:r>
                        <a:rPr lang="en-US" baseline="0" dirty="0" smtClean="0"/>
                        <a:t>Paper applications are available in the CTPP.</a:t>
                      </a:r>
                    </a:p>
                    <a:p>
                      <a:pPr marL="285750" indent="-285750">
                        <a:buFontTx/>
                        <a:buChar char="-"/>
                      </a:pPr>
                      <a:r>
                        <a:rPr lang="en-US" baseline="0" dirty="0" smtClean="0"/>
                        <a:t>Contact the CTPP for the link to the electronic application.</a:t>
                      </a:r>
                    </a:p>
                    <a:p>
                      <a:pPr marL="285750" indent="-285750">
                        <a:buFontTx/>
                        <a:buChar char="-"/>
                      </a:pPr>
                      <a:r>
                        <a:rPr lang="en-US" baseline="0" dirty="0" smtClean="0"/>
                        <a:t>Completed applications are submitted in the CTPP.</a:t>
                      </a:r>
                    </a:p>
                    <a:p>
                      <a:pPr marL="285750" indent="-285750">
                        <a:buFontTx/>
                        <a:buChar char="-"/>
                      </a:pPr>
                      <a:r>
                        <a:rPr lang="en-US" baseline="0" dirty="0" smtClean="0"/>
                        <a:t>Application fee can be paid online.</a:t>
                      </a:r>
                    </a:p>
                    <a:p>
                      <a:pPr marL="285750" indent="-285750">
                        <a:buFontTx/>
                        <a:buChar char="-"/>
                      </a:pPr>
                      <a:endParaRPr lang="en-US" dirty="0"/>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02060281"/>
              </p:ext>
            </p:extLst>
          </p:nvPr>
        </p:nvGraphicFramePr>
        <p:xfrm>
          <a:off x="1447800" y="4724400"/>
          <a:ext cx="6096000" cy="6400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smtClean="0">
                          <a:solidFill>
                            <a:srgbClr val="FFFF00"/>
                          </a:solidFill>
                        </a:rPr>
                        <a:t>May graduates</a:t>
                      </a:r>
                    </a:p>
                    <a:p>
                      <a:pPr algn="ctr"/>
                      <a:r>
                        <a:rPr lang="en-US" dirty="0" smtClean="0">
                          <a:solidFill>
                            <a:srgbClr val="FFFF00"/>
                          </a:solidFill>
                        </a:rPr>
                        <a:t>June</a:t>
                      </a:r>
                      <a:endParaRPr lang="en-US" dirty="0">
                        <a:solidFill>
                          <a:srgbClr val="FFFF00"/>
                        </a:solidFill>
                      </a:endParaRPr>
                    </a:p>
                  </a:txBody>
                  <a:tcPr/>
                </a:tc>
                <a:tc>
                  <a:txBody>
                    <a:bodyPr/>
                    <a:lstStyle/>
                    <a:p>
                      <a:pPr algn="ctr"/>
                      <a:r>
                        <a:rPr lang="en-US" dirty="0" smtClean="0">
                          <a:solidFill>
                            <a:srgbClr val="FFFF00"/>
                          </a:solidFill>
                        </a:rPr>
                        <a:t>December graduates </a:t>
                      </a:r>
                    </a:p>
                    <a:p>
                      <a:pPr algn="ctr"/>
                      <a:r>
                        <a:rPr lang="en-US" dirty="0" smtClean="0">
                          <a:solidFill>
                            <a:srgbClr val="FFFF00"/>
                          </a:solidFill>
                        </a:rPr>
                        <a:t>January</a:t>
                      </a:r>
                    </a:p>
                  </a:txBody>
                  <a:tcPr/>
                </a:tc>
                <a:tc>
                  <a:txBody>
                    <a:bodyPr/>
                    <a:lstStyle/>
                    <a:p>
                      <a:pPr algn="ctr"/>
                      <a:r>
                        <a:rPr lang="en-US" dirty="0" smtClean="0">
                          <a:solidFill>
                            <a:srgbClr val="FFFF00"/>
                          </a:solidFill>
                        </a:rPr>
                        <a:t>Summer graduates</a:t>
                      </a:r>
                    </a:p>
                    <a:p>
                      <a:pPr algn="ctr"/>
                      <a:r>
                        <a:rPr lang="en-US" dirty="0" smtClean="0">
                          <a:solidFill>
                            <a:srgbClr val="FFFF00"/>
                          </a:solidFill>
                        </a:rPr>
                        <a:t>August</a:t>
                      </a:r>
                      <a:endParaRPr lang="en-US" dirty="0">
                        <a:solidFill>
                          <a:srgbClr val="FFFF00"/>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958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solidFill>
                  <a:srgbClr val="9933FF"/>
                </a:solidFill>
                <a:latin typeface="Berlin Sans FB Demi" panose="020E0802020502020306" pitchFamily="34" charset="0"/>
              </a:rPr>
              <a:t>Life After Omicron…</a:t>
            </a:r>
            <a:r>
              <a:rPr lang="en-US" dirty="0" smtClean="0">
                <a:latin typeface="Berlin Sans FB Demi" panose="020E0802020502020306" pitchFamily="34" charset="0"/>
              </a:rPr>
              <a:t/>
            </a:r>
            <a:br>
              <a:rPr lang="en-US" dirty="0" smtClean="0">
                <a:latin typeface="Berlin Sans FB Demi" panose="020E0802020502020306" pitchFamily="34" charset="0"/>
              </a:rPr>
            </a:br>
            <a:r>
              <a:rPr lang="en-US" dirty="0" smtClean="0">
                <a:solidFill>
                  <a:srgbClr val="7030A0"/>
                </a:solidFill>
                <a:latin typeface="Berlin Sans FB Demi" panose="020E0802020502020306" pitchFamily="34" charset="0"/>
              </a:rPr>
              <a:t>COVID Challenges and Changes</a:t>
            </a:r>
            <a:endParaRPr lang="en-US" dirty="0">
              <a:solidFill>
                <a:srgbClr val="7030A0"/>
              </a:solidFill>
              <a:latin typeface="Berlin Sans FB Demi" panose="020E0802020502020306" pitchFamily="34" charset="0"/>
            </a:endParaRPr>
          </a:p>
        </p:txBody>
      </p:sp>
      <p:pic>
        <p:nvPicPr>
          <p:cNvPr id="1026" name="Picture 2" descr="Journey To Online Teaching – Developing a Virtual Teacher Sense | Discovery  Educ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4137162"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 makes for quality online teaching? — Revised national standards |  Michigan Virt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962" y="4343399"/>
            <a:ext cx="4332910" cy="2362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sks in School Reduce Coronavirus Spread, Studies Show : Back To School:  Live Updates : N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961" y="1828800"/>
            <a:ext cx="4332911" cy="2514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rtual Classroom: Creating a Space for Trust and Connection During the  Pandemic - Thriving Schools | A partnership for healthy students, staff &amp;amp;  teach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343399"/>
            <a:ext cx="4137161" cy="236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801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244600"/>
          </a:xfrm>
          <a:solidFill>
            <a:srgbClr val="F7F793"/>
          </a:solidFill>
        </p:spPr>
        <p:txBody>
          <a:bodyPr>
            <a:normAutofit fontScale="90000"/>
          </a:bodyPr>
          <a:lstStyle/>
          <a:p>
            <a:r>
              <a:rPr lang="en-US" sz="3600" dirty="0" smtClean="0">
                <a:latin typeface="Elephant" panose="02020904090505020303" pitchFamily="18" charset="0"/>
              </a:rPr>
              <a:t>At NJCU</a:t>
            </a:r>
            <a:r>
              <a:rPr lang="en-US" dirty="0" smtClean="0"/>
              <a:t>, </a:t>
            </a:r>
            <a:br>
              <a:rPr lang="en-US" dirty="0" smtClean="0"/>
            </a:br>
            <a:r>
              <a:rPr lang="en-US" sz="4900" dirty="0" smtClean="0">
                <a:latin typeface="Algerian" panose="04020705040A02060702" pitchFamily="82" charset="0"/>
              </a:rPr>
              <a:t>Excellence is the Standard</a:t>
            </a:r>
            <a:endParaRPr lang="en-US" sz="4900" dirty="0">
              <a:latin typeface="Algerian" panose="04020705040A02060702" pitchFamily="82" charset="0"/>
            </a:endParaRPr>
          </a:p>
        </p:txBody>
      </p:sp>
      <p:sp>
        <p:nvSpPr>
          <p:cNvPr id="3" name="Content Placeholder 2"/>
          <p:cNvSpPr>
            <a:spLocks noGrp="1"/>
          </p:cNvSpPr>
          <p:nvPr>
            <p:ph idx="1"/>
          </p:nvPr>
        </p:nvSpPr>
        <p:spPr>
          <a:xfrm>
            <a:off x="457200" y="1295400"/>
            <a:ext cx="8229600" cy="5334000"/>
          </a:xfrm>
        </p:spPr>
        <p:txBody>
          <a:bodyPr>
            <a:normAutofit/>
          </a:bodyPr>
          <a:lstStyle/>
          <a:p>
            <a:pPr marL="0" indent="0">
              <a:buNone/>
            </a:pPr>
            <a:endParaRPr lang="en-US" sz="6400" dirty="0" smtClean="0"/>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3437641375"/>
              </p:ext>
            </p:extLst>
          </p:nvPr>
        </p:nvGraphicFramePr>
        <p:xfrm>
          <a:off x="457200" y="1524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8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000">
              <a:srgbClr val="FF66FF"/>
            </a:gs>
            <a:gs pos="74000">
              <a:schemeClr val="accent1">
                <a:lumMod val="45000"/>
                <a:lumOff val="55000"/>
              </a:schemeClr>
            </a:gs>
            <a:gs pos="83000">
              <a:schemeClr val="accent1">
                <a:lumMod val="45000"/>
                <a:lumOff val="55000"/>
              </a:schemeClr>
            </a:gs>
            <a:gs pos="100000">
              <a:srgbClr val="F68EE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5213051"/>
            <a:ext cx="7759837" cy="1164771"/>
          </a:xfrm>
        </p:spPr>
        <p:txBody>
          <a:bodyPr>
            <a:noAutofit/>
          </a:bodyPr>
          <a:lstStyle/>
          <a:p>
            <a:r>
              <a:rPr lang="en-US" sz="2400" b="1" dirty="0" smtClean="0">
                <a:latin typeface="Bell MT" panose="02020503060305020303" pitchFamily="18" charset="0"/>
              </a:rPr>
              <a:t>“Whether you think you can,</a:t>
            </a:r>
            <a:br>
              <a:rPr lang="en-US" sz="2400" b="1" dirty="0" smtClean="0">
                <a:latin typeface="Bell MT" panose="02020503060305020303" pitchFamily="18" charset="0"/>
              </a:rPr>
            </a:br>
            <a:r>
              <a:rPr lang="en-US" sz="2400" b="1" dirty="0" smtClean="0">
                <a:latin typeface="Bell MT" panose="02020503060305020303" pitchFamily="18" charset="0"/>
              </a:rPr>
              <a:t>or you can’t… you’re right.”</a:t>
            </a:r>
            <a:br>
              <a:rPr lang="en-US" sz="2400" b="1" dirty="0" smtClean="0">
                <a:latin typeface="Bell MT" panose="02020503060305020303" pitchFamily="18" charset="0"/>
              </a:rPr>
            </a:br>
            <a:r>
              <a:rPr lang="en-US" sz="2400" b="1" dirty="0">
                <a:latin typeface="Bell MT" panose="02020503060305020303" pitchFamily="18" charset="0"/>
              </a:rPr>
              <a:t>	</a:t>
            </a:r>
            <a:r>
              <a:rPr lang="en-US" sz="2400" b="1" dirty="0" smtClean="0">
                <a:latin typeface="Bell MT" panose="02020503060305020303" pitchFamily="18" charset="0"/>
              </a:rPr>
              <a:t>		 ~ Henry Ford</a:t>
            </a:r>
            <a:endParaRPr lang="en-US" sz="2400" b="1" dirty="0">
              <a:latin typeface="Bell MT" panose="02020503060305020303" pitchFamily="18" charset="0"/>
            </a:endParaRPr>
          </a:p>
        </p:txBody>
      </p:sp>
      <p:pic>
        <p:nvPicPr>
          <p:cNvPr id="1026" name="Picture 2" descr="Inspirational Teacher Quotes | Reader&amp;#39;s Dig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56843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pirational Teacher Quotes | Reader&amp;#39;s Dig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603" y="3276600"/>
            <a:ext cx="4648200" cy="31012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96543" y="228600"/>
            <a:ext cx="3962400" cy="1200329"/>
          </a:xfrm>
          <a:prstGeom prst="rect">
            <a:avLst/>
          </a:prstGeom>
          <a:noFill/>
        </p:spPr>
        <p:txBody>
          <a:bodyPr wrap="square" rtlCol="0">
            <a:spAutoFit/>
          </a:bodyPr>
          <a:lstStyle/>
          <a:p>
            <a:pPr algn="ctr"/>
            <a:r>
              <a:rPr lang="en-US" sz="2400" b="1" dirty="0" smtClean="0">
                <a:latin typeface="Bell MT" panose="02020503060305020303" pitchFamily="18" charset="0"/>
              </a:rPr>
              <a:t>“The influence of a good teacher can never be erased.”</a:t>
            </a:r>
            <a:endParaRPr lang="en-US" sz="2400" b="1" dirty="0">
              <a:latin typeface="Bell MT" panose="02020503060305020303" pitchFamily="18" charset="0"/>
            </a:endParaRPr>
          </a:p>
        </p:txBody>
      </p:sp>
    </p:spTree>
    <p:extLst>
      <p:ext uri="{BB962C8B-B14F-4D97-AF65-F5344CB8AC3E}">
        <p14:creationId xmlns:p14="http://schemas.microsoft.com/office/powerpoint/2010/main" val="3364491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Algerian" panose="04020705040A02060702" pitchFamily="82" charset="0"/>
              </a:rPr>
              <a:t>CTPP CONTACT INFORMATION</a:t>
            </a:r>
            <a:endParaRPr lang="en-US" b="1" dirty="0">
              <a:solidFill>
                <a:srgbClr val="00B050"/>
              </a:solidFill>
              <a:latin typeface="Algerian" panose="04020705040A02060702" pitchFamily="82" charset="0"/>
            </a:endParaRPr>
          </a:p>
        </p:txBody>
      </p:sp>
      <p:sp>
        <p:nvSpPr>
          <p:cNvPr id="3" name="Content Placeholder 2"/>
          <p:cNvSpPr>
            <a:spLocks noGrp="1"/>
          </p:cNvSpPr>
          <p:nvPr>
            <p:ph idx="1"/>
          </p:nvPr>
        </p:nvSpPr>
        <p:spPr/>
        <p:txBody>
          <a:bodyPr>
            <a:normAutofit fontScale="47500" lnSpcReduction="20000"/>
          </a:bodyPr>
          <a:lstStyle/>
          <a:p>
            <a:pPr>
              <a:buNone/>
            </a:pPr>
            <a:r>
              <a:rPr lang="en-US" b="1" dirty="0" smtClean="0">
                <a:solidFill>
                  <a:schemeClr val="tx1">
                    <a:lumMod val="50000"/>
                  </a:schemeClr>
                </a:solidFill>
                <a:latin typeface="Rockwell Extra Bold" panose="02060903040505020403" pitchFamily="18" charset="0"/>
              </a:rPr>
              <a:t>Location:  Professional Studies Building, Room 203A </a:t>
            </a:r>
          </a:p>
          <a:p>
            <a:pPr>
              <a:buNone/>
            </a:pPr>
            <a:endParaRPr lang="en-US" b="1" dirty="0" smtClean="0">
              <a:solidFill>
                <a:schemeClr val="tx1">
                  <a:lumMod val="50000"/>
                </a:schemeClr>
              </a:solidFill>
              <a:latin typeface="Rockwell Extra Bold" panose="02060903040505020403" pitchFamily="18" charset="0"/>
            </a:endParaRPr>
          </a:p>
          <a:p>
            <a:pPr>
              <a:buNone/>
            </a:pPr>
            <a:r>
              <a:rPr lang="en-US" b="1" dirty="0" smtClean="0">
                <a:solidFill>
                  <a:schemeClr val="tx1">
                    <a:lumMod val="50000"/>
                  </a:schemeClr>
                </a:solidFill>
                <a:latin typeface="Rockwell Extra Bold" panose="02060903040505020403" pitchFamily="18" charset="0"/>
              </a:rPr>
              <a:t>Hours:  	9 </a:t>
            </a:r>
            <a:r>
              <a:rPr lang="en-US" b="1" dirty="0">
                <a:solidFill>
                  <a:schemeClr val="tx1">
                    <a:lumMod val="50000"/>
                  </a:schemeClr>
                </a:solidFill>
                <a:latin typeface="Rockwell Extra Bold" panose="02060903040505020403" pitchFamily="18" charset="0"/>
              </a:rPr>
              <a:t>a.m. – </a:t>
            </a:r>
            <a:r>
              <a:rPr lang="en-US" b="1" dirty="0" smtClean="0">
                <a:solidFill>
                  <a:schemeClr val="tx1">
                    <a:lumMod val="50000"/>
                  </a:schemeClr>
                </a:solidFill>
                <a:latin typeface="Rockwell Extra Bold" panose="02060903040505020403" pitchFamily="18" charset="0"/>
              </a:rPr>
              <a:t>5:00 </a:t>
            </a:r>
            <a:r>
              <a:rPr lang="en-US" b="1" dirty="0">
                <a:solidFill>
                  <a:schemeClr val="tx1">
                    <a:lumMod val="50000"/>
                  </a:schemeClr>
                </a:solidFill>
                <a:latin typeface="Rockwell Extra Bold" panose="02060903040505020403" pitchFamily="18" charset="0"/>
              </a:rPr>
              <a:t>p.m.- Monday,  Wednesday </a:t>
            </a:r>
            <a:r>
              <a:rPr lang="en-US" b="1" dirty="0" smtClean="0">
                <a:solidFill>
                  <a:schemeClr val="tx1">
                    <a:lumMod val="50000"/>
                  </a:schemeClr>
                </a:solidFill>
                <a:latin typeface="Rockwell Extra Bold" panose="02060903040505020403" pitchFamily="18" charset="0"/>
              </a:rPr>
              <a:t>- Friday</a:t>
            </a:r>
          </a:p>
          <a:p>
            <a:pPr>
              <a:buNone/>
            </a:pPr>
            <a:r>
              <a:rPr lang="en-US" b="1" dirty="0" smtClean="0">
                <a:solidFill>
                  <a:schemeClr val="tx1">
                    <a:lumMod val="50000"/>
                  </a:schemeClr>
                </a:solidFill>
                <a:latin typeface="Rockwell Extra Bold" panose="02060903040505020403" pitchFamily="18" charset="0"/>
              </a:rPr>
              <a:t>                 </a:t>
            </a:r>
          </a:p>
          <a:p>
            <a:pPr>
              <a:buNone/>
            </a:pPr>
            <a:r>
              <a:rPr lang="en-US" b="1" dirty="0" smtClean="0">
                <a:solidFill>
                  <a:schemeClr val="tx1">
                    <a:lumMod val="50000"/>
                  </a:schemeClr>
                </a:solidFill>
                <a:latin typeface="Rockwell Extra Bold" panose="02060903040505020403" pitchFamily="18" charset="0"/>
              </a:rPr>
              <a:t>Office Telephone: (201) 200-3015 </a:t>
            </a:r>
            <a:r>
              <a:rPr lang="en-US" b="1" dirty="0">
                <a:solidFill>
                  <a:schemeClr val="tx1">
                    <a:lumMod val="50000"/>
                  </a:schemeClr>
                </a:solidFill>
                <a:latin typeface="Rockwell Extra Bold" panose="02060903040505020403" pitchFamily="18" charset="0"/>
              </a:rPr>
              <a:t>	</a:t>
            </a:r>
            <a:r>
              <a:rPr lang="en-US" b="1" dirty="0" smtClean="0">
                <a:solidFill>
                  <a:schemeClr val="tx1">
                    <a:lumMod val="50000"/>
                  </a:schemeClr>
                </a:solidFill>
                <a:latin typeface="Rockwell Extra Bold" panose="02060903040505020403" pitchFamily="18" charset="0"/>
              </a:rPr>
              <a:t>Fax: (201) 200-2334 </a:t>
            </a:r>
          </a:p>
          <a:p>
            <a:pPr>
              <a:buNone/>
            </a:pPr>
            <a:endParaRPr lang="en-US" sz="2100" b="1" dirty="0" smtClean="0">
              <a:solidFill>
                <a:schemeClr val="tx1">
                  <a:lumMod val="50000"/>
                </a:schemeClr>
              </a:solidFill>
              <a:latin typeface="Rockwell Extra Bold" panose="02060903040505020403" pitchFamily="18" charset="0"/>
            </a:endParaRPr>
          </a:p>
          <a:p>
            <a:pPr>
              <a:buNone/>
            </a:pPr>
            <a:r>
              <a:rPr lang="en-US" b="1" dirty="0" smtClean="0">
                <a:solidFill>
                  <a:schemeClr val="tx1">
                    <a:lumMod val="50000"/>
                  </a:schemeClr>
                </a:solidFill>
                <a:latin typeface="Rockwell Extra Bold" panose="02060903040505020403" pitchFamily="18" charset="0"/>
              </a:rPr>
              <a:t>Certification : (201) 200-2079</a:t>
            </a:r>
          </a:p>
          <a:p>
            <a:endParaRPr lang="it-IT" b="1" dirty="0" smtClean="0">
              <a:solidFill>
                <a:schemeClr val="tx1">
                  <a:lumMod val="50000"/>
                </a:schemeClr>
              </a:solidFill>
              <a:latin typeface="Rockwell Extra Bold" panose="02060903040505020403" pitchFamily="18" charset="0"/>
            </a:endParaRPr>
          </a:p>
          <a:p>
            <a:pPr algn="ctr">
              <a:buNone/>
            </a:pPr>
            <a:r>
              <a:rPr lang="it-IT" b="1" dirty="0" smtClean="0">
                <a:solidFill>
                  <a:schemeClr val="tx1">
                    <a:lumMod val="50000"/>
                  </a:schemeClr>
                </a:solidFill>
                <a:latin typeface="Rockwell Extra Bold" panose="02060903040505020403" pitchFamily="18" charset="0"/>
              </a:rPr>
              <a:t>Brandi Warren,  Director  </a:t>
            </a:r>
            <a:r>
              <a:rPr lang="it-IT" b="1" dirty="0" smtClean="0">
                <a:solidFill>
                  <a:schemeClr val="tx1">
                    <a:lumMod val="50000"/>
                  </a:schemeClr>
                </a:solidFill>
                <a:latin typeface="Rockwell Extra Bold" panose="02060903040505020403" pitchFamily="18" charset="0"/>
                <a:hlinkClick r:id="rId2"/>
              </a:rPr>
              <a:t>bwarren@njcu.edu</a:t>
            </a:r>
            <a:r>
              <a:rPr lang="it-IT" b="1" dirty="0" smtClean="0">
                <a:solidFill>
                  <a:schemeClr val="tx1">
                    <a:lumMod val="50000"/>
                  </a:schemeClr>
                </a:solidFill>
                <a:latin typeface="Rockwell Extra Bold" panose="02060903040505020403" pitchFamily="18" charset="0"/>
              </a:rPr>
              <a:t> </a:t>
            </a:r>
            <a:endParaRPr lang="it-IT" b="1" u="sng" dirty="0" smtClean="0">
              <a:solidFill>
                <a:schemeClr val="tx1">
                  <a:lumMod val="50000"/>
                </a:schemeClr>
              </a:solidFill>
              <a:latin typeface="Rockwell Extra Bold" panose="02060903040505020403" pitchFamily="18" charset="0"/>
            </a:endParaRPr>
          </a:p>
          <a:p>
            <a:pPr algn="ctr">
              <a:buNone/>
            </a:pPr>
            <a:endParaRPr lang="en-US" b="1" dirty="0" smtClean="0">
              <a:solidFill>
                <a:schemeClr val="tx1">
                  <a:lumMod val="50000"/>
                </a:schemeClr>
              </a:solidFill>
              <a:latin typeface="Rockwell Extra Bold" panose="02060903040505020403" pitchFamily="18" charset="0"/>
            </a:endParaRPr>
          </a:p>
          <a:p>
            <a:pPr algn="ctr">
              <a:buNone/>
            </a:pPr>
            <a:r>
              <a:rPr lang="en-US" b="1" dirty="0" smtClean="0">
                <a:solidFill>
                  <a:schemeClr val="tx1">
                    <a:lumMod val="50000"/>
                  </a:schemeClr>
                </a:solidFill>
                <a:latin typeface="Rockwell Extra Bold" panose="02060903040505020403" pitchFamily="18" charset="0"/>
              </a:rPr>
              <a:t>Cynthia Vazquez , Assistant Director </a:t>
            </a:r>
            <a:r>
              <a:rPr lang="en-US" b="1" dirty="0">
                <a:solidFill>
                  <a:schemeClr val="tx1">
                    <a:lumMod val="50000"/>
                  </a:schemeClr>
                </a:solidFill>
                <a:latin typeface="Rockwell Extra Bold" panose="02060903040505020403" pitchFamily="18" charset="0"/>
              </a:rPr>
              <a:t>/</a:t>
            </a:r>
            <a:r>
              <a:rPr lang="en-US" b="1" dirty="0" smtClean="0">
                <a:solidFill>
                  <a:schemeClr val="tx1">
                    <a:lumMod val="50000"/>
                  </a:schemeClr>
                </a:solidFill>
                <a:latin typeface="Rockwell Extra Bold" panose="02060903040505020403" pitchFamily="18" charset="0"/>
              </a:rPr>
              <a:t>Certification Administrator</a:t>
            </a:r>
          </a:p>
          <a:p>
            <a:pPr algn="ctr">
              <a:buNone/>
            </a:pPr>
            <a:r>
              <a:rPr lang="en-US" b="1" u="sng" dirty="0" smtClean="0">
                <a:solidFill>
                  <a:schemeClr val="tx1">
                    <a:lumMod val="50000"/>
                  </a:schemeClr>
                </a:solidFill>
                <a:latin typeface="Rockwell Extra Bold" panose="02060903040505020403" pitchFamily="18" charset="0"/>
                <a:hlinkClick r:id="rId3"/>
              </a:rPr>
              <a:t>cvazquez@njcu.edu</a:t>
            </a:r>
            <a:r>
              <a:rPr lang="en-US" b="1" u="sng" dirty="0" smtClean="0">
                <a:solidFill>
                  <a:schemeClr val="tx1">
                    <a:lumMod val="50000"/>
                  </a:schemeClr>
                </a:solidFill>
                <a:latin typeface="Rockwell Extra Bold" panose="02060903040505020403" pitchFamily="18" charset="0"/>
              </a:rPr>
              <a:t> or </a:t>
            </a:r>
            <a:r>
              <a:rPr lang="en-US" b="1" u="sng" dirty="0" smtClean="0">
                <a:solidFill>
                  <a:schemeClr val="tx1">
                    <a:lumMod val="50000"/>
                  </a:schemeClr>
                </a:solidFill>
                <a:latin typeface="Rockwell Extra Bold" panose="02060903040505020403" pitchFamily="18" charset="0"/>
                <a:hlinkClick r:id="rId4"/>
              </a:rPr>
              <a:t>ctppcert@njcu.edu</a:t>
            </a:r>
            <a:r>
              <a:rPr lang="en-US" b="1" u="sng" dirty="0" smtClean="0">
                <a:solidFill>
                  <a:schemeClr val="tx1">
                    <a:lumMod val="50000"/>
                  </a:schemeClr>
                </a:solidFill>
                <a:latin typeface="Rockwell Extra Bold" panose="02060903040505020403" pitchFamily="18" charset="0"/>
              </a:rPr>
              <a:t> </a:t>
            </a:r>
          </a:p>
          <a:p>
            <a:pPr algn="ctr">
              <a:buNone/>
            </a:pPr>
            <a:endParaRPr lang="en-US" b="1" dirty="0" smtClean="0">
              <a:solidFill>
                <a:schemeClr val="tx1">
                  <a:lumMod val="50000"/>
                </a:schemeClr>
              </a:solidFill>
              <a:latin typeface="Rockwell Extra Bold" panose="02060903040505020403" pitchFamily="18" charset="0"/>
            </a:endParaRPr>
          </a:p>
          <a:p>
            <a:pPr algn="ctr">
              <a:buNone/>
            </a:pPr>
            <a:r>
              <a:rPr lang="en-US" b="1" dirty="0" smtClean="0">
                <a:solidFill>
                  <a:schemeClr val="tx1">
                    <a:lumMod val="50000"/>
                  </a:schemeClr>
                </a:solidFill>
                <a:latin typeface="Rockwell Extra Bold" panose="02060903040505020403" pitchFamily="18" charset="0"/>
              </a:rPr>
              <a:t>Administrative </a:t>
            </a:r>
            <a:r>
              <a:rPr lang="en-US" b="1" dirty="0" smtClean="0">
                <a:solidFill>
                  <a:schemeClr val="tx1">
                    <a:lumMod val="50000"/>
                  </a:schemeClr>
                </a:solidFill>
                <a:latin typeface="Rockwell Extra Bold" panose="02060903040505020403" pitchFamily="18" charset="0"/>
              </a:rPr>
              <a:t>Assistant</a:t>
            </a:r>
            <a:r>
              <a:rPr lang="en-US" b="1" dirty="0" smtClean="0">
                <a:solidFill>
                  <a:schemeClr val="tx1">
                    <a:lumMod val="50000"/>
                  </a:schemeClr>
                </a:solidFill>
                <a:latin typeface="Rockwell Extra Bold" panose="02060903040505020403" pitchFamily="18" charset="0"/>
              </a:rPr>
              <a:t>	</a:t>
            </a:r>
          </a:p>
          <a:p>
            <a:pPr algn="ctr">
              <a:buNone/>
            </a:pPr>
            <a:r>
              <a:rPr lang="en-US" b="1" dirty="0" smtClean="0">
                <a:solidFill>
                  <a:schemeClr val="tx1">
                    <a:lumMod val="50000"/>
                  </a:schemeClr>
                </a:solidFill>
                <a:latin typeface="Rockwell Extra Bold" panose="02060903040505020403" pitchFamily="18" charset="0"/>
              </a:rPr>
              <a:t>Jeanne Beckner,  </a:t>
            </a:r>
            <a:r>
              <a:rPr lang="en-US" b="1" u="sng" dirty="0" smtClean="0">
                <a:solidFill>
                  <a:schemeClr val="tx1">
                    <a:lumMod val="50000"/>
                  </a:schemeClr>
                </a:solidFill>
                <a:latin typeface="Rockwell Extra Bold" panose="02060903040505020403" pitchFamily="18" charset="0"/>
                <a:hlinkClick r:id="rId5"/>
              </a:rPr>
              <a:t>jbeckner@njcu.edu</a:t>
            </a:r>
            <a:endParaRPr lang="en-US" b="1" u="sng" dirty="0" smtClean="0">
              <a:solidFill>
                <a:schemeClr val="tx1">
                  <a:lumMod val="50000"/>
                </a:schemeClr>
              </a:solidFill>
              <a:latin typeface="Rockwell Extra Bold" panose="02060903040505020403" pitchFamily="18" charset="0"/>
            </a:endParaRPr>
          </a:p>
          <a:p>
            <a:pPr algn="ctr">
              <a:buNone/>
            </a:pPr>
            <a:endParaRPr lang="en-US" b="1" dirty="0" smtClean="0">
              <a:solidFill>
                <a:schemeClr val="tx1">
                  <a:lumMod val="50000"/>
                </a:schemeClr>
              </a:solidFill>
              <a:latin typeface="Rockwell Extra Bold" panose="02060903040505020403" pitchFamily="18" charset="0"/>
            </a:endParaRPr>
          </a:p>
          <a:p>
            <a:pPr>
              <a:buNone/>
            </a:pPr>
            <a:r>
              <a:rPr lang="en-US" b="1" u="sng" dirty="0" smtClean="0">
                <a:solidFill>
                  <a:schemeClr val="tx1">
                    <a:lumMod val="50000"/>
                  </a:schemeClr>
                </a:solidFill>
                <a:latin typeface="Rockwell Extra Bold" panose="02060903040505020403" pitchFamily="18" charset="0"/>
              </a:rPr>
              <a:t>Please </a:t>
            </a:r>
            <a:r>
              <a:rPr lang="en-US" b="1" u="sng" dirty="0" smtClean="0">
                <a:solidFill>
                  <a:schemeClr val="tx1">
                    <a:lumMod val="50000"/>
                  </a:schemeClr>
                </a:solidFill>
                <a:latin typeface="Rockwell Extra Bold" panose="02060903040505020403" pitchFamily="18" charset="0"/>
              </a:rPr>
              <a:t>visit the College of Education Facebook page and follow us on Twitter. </a:t>
            </a:r>
            <a:r>
              <a:rPr lang="en-US" b="1" dirty="0" smtClean="0">
                <a:solidFill>
                  <a:schemeClr val="tx1">
                    <a:lumMod val="50000"/>
                  </a:schemeClr>
                </a:solidFill>
                <a:latin typeface="Rockwell Extra Bold" panose="02060903040505020403" pitchFamily="18" charset="0"/>
              </a:rPr>
              <a:t>  </a:t>
            </a:r>
          </a:p>
          <a:p>
            <a:pPr>
              <a:buNone/>
            </a:pPr>
            <a:r>
              <a:rPr lang="en-US" b="1" dirty="0" smtClean="0">
                <a:solidFill>
                  <a:schemeClr val="tx1">
                    <a:lumMod val="50000"/>
                  </a:schemeClr>
                </a:solidFill>
                <a:latin typeface="Rockwell Extra Bold" panose="02060903040505020403" pitchFamily="18" charset="0"/>
              </a:rPr>
              <a:t> </a:t>
            </a:r>
            <a:r>
              <a:rPr lang="en-US" b="1" dirty="0" smtClean="0">
                <a:latin typeface="Rockwell Extra Bold" panose="02060903040505020403" pitchFamily="18" charset="0"/>
              </a:rPr>
              <a:t> </a:t>
            </a:r>
          </a:p>
          <a:p>
            <a:pPr algn="ctr">
              <a:buNone/>
            </a:pPr>
            <a:r>
              <a:rPr lang="en-US" b="1" dirty="0" smtClean="0">
                <a:latin typeface="Rockwell Extra Bold" panose="02060903040505020403" pitchFamily="18" charset="0"/>
                <a:hlinkClick r:id="rId6"/>
              </a:rPr>
              <a:t>www.njcu.edu/ctpp</a:t>
            </a:r>
            <a:r>
              <a:rPr lang="en-US" b="1" dirty="0" smtClean="0">
                <a:latin typeface="Rockwell Extra Bold" panose="02060903040505020403" pitchFamily="18" charset="0"/>
              </a:rPr>
              <a:t> </a:t>
            </a:r>
          </a:p>
          <a:p>
            <a:endParaRPr lang="en-US" dirty="0"/>
          </a:p>
        </p:txBody>
      </p:sp>
    </p:spTree>
    <p:extLst>
      <p:ext uri="{BB962C8B-B14F-4D97-AF65-F5344CB8AC3E}">
        <p14:creationId xmlns:p14="http://schemas.microsoft.com/office/powerpoint/2010/main" val="101163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b="3498"/>
          <a:stretch/>
        </p:blipFill>
        <p:spPr bwMode="auto">
          <a:xfrm>
            <a:off x="457200" y="914401"/>
            <a:ext cx="8229600" cy="525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096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B050"/>
                </a:solidFill>
                <a:latin typeface="Broadway" panose="04040905080B02020502" pitchFamily="82" charset="0"/>
              </a:rPr>
              <a:t>N  J  C  U</a:t>
            </a:r>
            <a:br>
              <a:rPr lang="en-US" sz="3600" b="1" dirty="0" smtClean="0">
                <a:solidFill>
                  <a:srgbClr val="00B050"/>
                </a:solidFill>
                <a:latin typeface="Broadway" panose="04040905080B02020502" pitchFamily="82" charset="0"/>
              </a:rPr>
            </a:br>
            <a:r>
              <a:rPr lang="en-US" sz="3600" b="1" dirty="0" smtClean="0">
                <a:solidFill>
                  <a:srgbClr val="00B050"/>
                </a:solidFill>
                <a:latin typeface="Broadway" panose="04040905080B02020502" pitchFamily="82" charset="0"/>
              </a:rPr>
              <a:t>College of Education Claims</a:t>
            </a:r>
            <a:endParaRPr lang="en-US" sz="3600" b="1" dirty="0">
              <a:latin typeface="Broadway" panose="04040905080B02020502" pitchFamily="82" charset="0"/>
            </a:endParaRPr>
          </a:p>
        </p:txBody>
      </p:sp>
      <p:sp>
        <p:nvSpPr>
          <p:cNvPr id="3" name="Content Placeholder 2"/>
          <p:cNvSpPr>
            <a:spLocks noGrp="1"/>
          </p:cNvSpPr>
          <p:nvPr>
            <p:ph idx="1"/>
          </p:nvPr>
        </p:nvSpPr>
        <p:spPr/>
        <p:txBody>
          <a:bodyPr>
            <a:normAutofit fontScale="40000" lnSpcReduction="20000"/>
          </a:bodyPr>
          <a:lstStyle/>
          <a:p>
            <a:pPr>
              <a:buNone/>
            </a:pPr>
            <a:endParaRPr lang="en-US" sz="4200" b="1" u="sng" dirty="0" smtClean="0"/>
          </a:p>
          <a:p>
            <a:pPr>
              <a:buNone/>
            </a:pPr>
            <a:r>
              <a:rPr lang="en-US" sz="4200" b="1" u="sng" dirty="0" smtClean="0">
                <a:latin typeface="Baskerville Old Face" panose="02020602080505020303" pitchFamily="18" charset="0"/>
              </a:rPr>
              <a:t>Claim 1</a:t>
            </a:r>
            <a:endParaRPr lang="en-US" sz="4200" b="1" dirty="0" smtClean="0">
              <a:latin typeface="Baskerville Old Face" panose="02020602080505020303" pitchFamily="18" charset="0"/>
            </a:endParaRPr>
          </a:p>
          <a:p>
            <a:pPr>
              <a:buNone/>
            </a:pPr>
            <a:r>
              <a:rPr lang="en-US" sz="4200" b="1" dirty="0" smtClean="0">
                <a:latin typeface="Baskerville Old Face" panose="02020602080505020303" pitchFamily="18" charset="0"/>
              </a:rPr>
              <a:t>	Our candidates know the subject matter they plan to teach</a:t>
            </a:r>
          </a:p>
          <a:p>
            <a:pPr>
              <a:buNone/>
            </a:pPr>
            <a:r>
              <a:rPr lang="en-US" sz="4200" b="1" u="sng" dirty="0" smtClean="0">
                <a:latin typeface="Baskerville Old Face" panose="02020602080505020303" pitchFamily="18" charset="0"/>
              </a:rPr>
              <a:t>Claim 2</a:t>
            </a:r>
          </a:p>
          <a:p>
            <a:pPr>
              <a:buNone/>
            </a:pPr>
            <a:r>
              <a:rPr lang="en-US" sz="4200" b="1" dirty="0" smtClean="0">
                <a:latin typeface="Baskerville Old Face" panose="02020602080505020303" pitchFamily="18" charset="0"/>
              </a:rPr>
              <a:t>	Our candidates demonstrate their pedagogical knowledge, integrating their understanding of their pupils’ developmental levels, individual differences, learning exceptionalities and socio-cultural backgrounds.</a:t>
            </a:r>
          </a:p>
          <a:p>
            <a:pPr>
              <a:buNone/>
            </a:pPr>
            <a:r>
              <a:rPr lang="en-US" sz="4200" b="1" u="sng" dirty="0" smtClean="0">
                <a:latin typeface="Baskerville Old Face" panose="02020602080505020303" pitchFamily="18" charset="0"/>
              </a:rPr>
              <a:t>Claim 3</a:t>
            </a:r>
          </a:p>
          <a:p>
            <a:pPr>
              <a:buNone/>
            </a:pPr>
            <a:r>
              <a:rPr lang="en-US" sz="4200" b="1" dirty="0" smtClean="0">
                <a:latin typeface="Baskerville Old Face" panose="02020602080505020303" pitchFamily="18" charset="0"/>
              </a:rPr>
              <a:t>	Our candidates demonstrate effective instruction, caring behavior and reflection to improve practice.</a:t>
            </a:r>
          </a:p>
          <a:p>
            <a:pPr>
              <a:buNone/>
            </a:pPr>
            <a:r>
              <a:rPr lang="en-US" sz="4200" b="1" u="sng" dirty="0" smtClean="0">
                <a:latin typeface="Baskerville Old Face" panose="02020602080505020303" pitchFamily="18" charset="0"/>
              </a:rPr>
              <a:t>Claim 4</a:t>
            </a:r>
          </a:p>
          <a:p>
            <a:pPr>
              <a:buNone/>
            </a:pPr>
            <a:r>
              <a:rPr lang="en-US" sz="4200" b="1" dirty="0" smtClean="0">
                <a:latin typeface="Baskerville Old Face" panose="02020602080505020303" pitchFamily="18" charset="0"/>
              </a:rPr>
              <a:t>	Our candidates know and value how individuals are shaped by their life experiences as mediated by factors such as social class, gender, race, ethnicity, language, sexual orientation, age and social needs.  Our candidates know, value and engage in culturally responsive teaching to promote social justice, particularly in our urban areas.</a:t>
            </a:r>
          </a:p>
          <a:p>
            <a:pPr>
              <a:buNone/>
            </a:pPr>
            <a:r>
              <a:rPr lang="en-US" sz="4200" b="1" u="sng" dirty="0" smtClean="0">
                <a:latin typeface="Baskerville Old Face" panose="02020602080505020303" pitchFamily="18" charset="0"/>
              </a:rPr>
              <a:t>Claim 5</a:t>
            </a:r>
          </a:p>
          <a:p>
            <a:pPr>
              <a:buNone/>
            </a:pPr>
            <a:r>
              <a:rPr lang="en-US" sz="4200" b="1" dirty="0" smtClean="0">
                <a:latin typeface="Baskerville Old Face" panose="02020602080505020303" pitchFamily="18" charset="0"/>
              </a:rPr>
              <a:t>	Our candidates are able to use appropriate technology in carrying out their professional responsibilities.</a:t>
            </a:r>
          </a:p>
          <a:p>
            <a:endParaRPr lang="en-US" dirty="0"/>
          </a:p>
        </p:txBody>
      </p:sp>
    </p:spTree>
    <p:extLst>
      <p:ext uri="{BB962C8B-B14F-4D97-AF65-F5344CB8AC3E}">
        <p14:creationId xmlns:p14="http://schemas.microsoft.com/office/powerpoint/2010/main" val="3045071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2EDE69"/>
                </a:solidFill>
                <a:latin typeface="Broadway" panose="04040905080B02020502" pitchFamily="82" charset="0"/>
              </a:rPr>
              <a:t>NJ DOE CLINICAL COMPONENT CHANGES</a:t>
            </a:r>
            <a:endParaRPr lang="en-US" b="1" dirty="0">
              <a:solidFill>
                <a:srgbClr val="2EDE69"/>
              </a:solidFill>
              <a:latin typeface="Broadway" panose="04040905080B02020502" pitchFamily="82" charset="0"/>
            </a:endParaRPr>
          </a:p>
        </p:txBody>
      </p:sp>
      <p:sp>
        <p:nvSpPr>
          <p:cNvPr id="3" name="Content Placeholder 2"/>
          <p:cNvSpPr>
            <a:spLocks noGrp="1"/>
          </p:cNvSpPr>
          <p:nvPr>
            <p:ph idx="1"/>
          </p:nvPr>
        </p:nvSpPr>
        <p:spPr>
          <a:xfrm>
            <a:off x="381000" y="1600200"/>
            <a:ext cx="8229600" cy="4525963"/>
          </a:xfrm>
        </p:spPr>
        <p:txBody>
          <a:bodyPr>
            <a:normAutofit fontScale="92500" lnSpcReduction="10000"/>
          </a:bodyPr>
          <a:lstStyle/>
          <a:p>
            <a:pPr marL="0" indent="0" algn="ctr">
              <a:buNone/>
            </a:pPr>
            <a:endParaRPr lang="en-US" sz="2200" b="1" dirty="0" smtClean="0">
              <a:latin typeface="Lucida Bright" panose="02040602050505020304" pitchFamily="18" charset="0"/>
            </a:endParaRPr>
          </a:p>
          <a:p>
            <a:pPr marL="0" indent="0" algn="ctr">
              <a:buNone/>
            </a:pPr>
            <a:endParaRPr lang="en-US" sz="2200" b="1" dirty="0">
              <a:latin typeface="Lucida Bright" panose="02040602050505020304" pitchFamily="18" charset="0"/>
            </a:endParaRPr>
          </a:p>
          <a:p>
            <a:pPr marL="0" indent="0" algn="ctr">
              <a:buNone/>
            </a:pPr>
            <a:endParaRPr lang="en-US" sz="2200" b="1" dirty="0" smtClean="0">
              <a:latin typeface="Lucida Bright" panose="02040602050505020304" pitchFamily="18" charset="0"/>
            </a:endParaRPr>
          </a:p>
          <a:p>
            <a:pPr marL="0" indent="0" algn="ctr">
              <a:buNone/>
            </a:pPr>
            <a:endParaRPr lang="en-US" sz="2200" b="1" dirty="0">
              <a:latin typeface="Lucida Bright" panose="02040602050505020304" pitchFamily="18" charset="0"/>
            </a:endParaRPr>
          </a:p>
          <a:p>
            <a:pPr marL="0" indent="0" algn="ctr">
              <a:buNone/>
            </a:pPr>
            <a:r>
              <a:rPr lang="en-US" sz="1800" b="1" dirty="0">
                <a:latin typeface="Baskerville Old Face" panose="02020602080505020303" pitchFamily="18" charset="0"/>
              </a:rPr>
              <a:t>Students graduating after </a:t>
            </a:r>
            <a:r>
              <a:rPr lang="en-US" sz="1800" b="1" dirty="0" smtClean="0">
                <a:latin typeface="Baskerville Old Face" panose="02020602080505020303" pitchFamily="18" charset="0"/>
              </a:rPr>
              <a:t>September </a:t>
            </a:r>
            <a:r>
              <a:rPr lang="en-US" sz="1800" b="1" dirty="0">
                <a:latin typeface="Baskerville Old Face" panose="02020602080505020303" pitchFamily="18" charset="0"/>
              </a:rPr>
              <a:t>1, 2016 </a:t>
            </a:r>
          </a:p>
          <a:p>
            <a:pPr marL="0" indent="0" algn="ctr">
              <a:buNone/>
            </a:pPr>
            <a:r>
              <a:rPr lang="en-US" sz="1800" b="1" dirty="0">
                <a:latin typeface="Baskerville Old Face" panose="02020602080505020303" pitchFamily="18" charset="0"/>
              </a:rPr>
              <a:t>need to achieve a minimum cumulative GPA of 3.00</a:t>
            </a:r>
            <a:r>
              <a:rPr lang="en-US" sz="1800" b="1" dirty="0"/>
              <a:t>.</a:t>
            </a:r>
          </a:p>
          <a:p>
            <a:pPr marL="0" indent="0" algn="ctr">
              <a:buNone/>
            </a:pPr>
            <a:endParaRPr lang="en-US" sz="2200" b="1" dirty="0" smtClean="0">
              <a:latin typeface="Lucida Bright" panose="02040602050505020304" pitchFamily="18" charset="0"/>
            </a:endParaRPr>
          </a:p>
          <a:p>
            <a:pPr marL="0" indent="0" algn="ctr">
              <a:buNone/>
            </a:pPr>
            <a:endParaRPr lang="en-US" sz="2400" b="1" dirty="0" smtClean="0">
              <a:latin typeface="Baskerville Old Face" panose="02020602080505020303" pitchFamily="18" charset="0"/>
            </a:endParaRPr>
          </a:p>
          <a:p>
            <a:pPr algn="ctr">
              <a:spcBef>
                <a:spcPts val="0"/>
              </a:spcBef>
              <a:buFont typeface="Wingdings" panose="05000000000000000000" pitchFamily="2" charset="2"/>
              <a:buChar char="Ø"/>
            </a:pPr>
            <a:endParaRPr lang="en-US" sz="2400" b="1" dirty="0" smtClean="0"/>
          </a:p>
          <a:p>
            <a:pPr algn="ctr">
              <a:spcBef>
                <a:spcPts val="0"/>
              </a:spcBef>
              <a:buFont typeface="Wingdings" panose="05000000000000000000" pitchFamily="2" charset="2"/>
              <a:buChar char="Ø"/>
            </a:pPr>
            <a:endParaRPr lang="en-US" sz="2400" b="1" dirty="0"/>
          </a:p>
          <a:p>
            <a:pPr algn="ctr">
              <a:spcBef>
                <a:spcPts val="0"/>
              </a:spcBef>
              <a:buFont typeface="Wingdings" panose="05000000000000000000" pitchFamily="2" charset="2"/>
              <a:buChar char="Ø"/>
            </a:pPr>
            <a:r>
              <a:rPr lang="en-US" sz="2400" b="1" dirty="0" smtClean="0"/>
              <a:t>3.0 GPA </a:t>
            </a:r>
          </a:p>
          <a:p>
            <a:pPr algn="ctr">
              <a:spcBef>
                <a:spcPts val="0"/>
              </a:spcBef>
              <a:buFont typeface="Wingdings" panose="05000000000000000000" pitchFamily="2" charset="2"/>
              <a:buChar char="Ø"/>
            </a:pPr>
            <a:r>
              <a:rPr lang="en-US" sz="2400" b="1" dirty="0" smtClean="0"/>
              <a:t>Entrance Exam (Praxis CORE)</a:t>
            </a:r>
          </a:p>
          <a:p>
            <a:pPr algn="ctr">
              <a:spcBef>
                <a:spcPts val="0"/>
              </a:spcBef>
              <a:buFont typeface="Wingdings" panose="05000000000000000000" pitchFamily="2" charset="2"/>
              <a:buChar char="Ø"/>
            </a:pPr>
            <a:r>
              <a:rPr lang="en-US" sz="2400" b="1" dirty="0" smtClean="0"/>
              <a:t>Licensure Exam (Praxis Subject Assessment)</a:t>
            </a:r>
          </a:p>
          <a:p>
            <a:pPr algn="ctr">
              <a:spcBef>
                <a:spcPts val="0"/>
              </a:spcBef>
              <a:buFont typeface="Wingdings" panose="05000000000000000000" pitchFamily="2" charset="2"/>
              <a:buChar char="Ø"/>
            </a:pPr>
            <a:r>
              <a:rPr lang="en-US" sz="2400" b="1" dirty="0" smtClean="0">
                <a:solidFill>
                  <a:srgbClr val="FF0000"/>
                </a:solidFill>
              </a:rPr>
              <a:t>Performance Assessment (</a:t>
            </a:r>
            <a:r>
              <a:rPr lang="en-US" sz="2400" b="1" dirty="0" err="1" smtClean="0">
                <a:solidFill>
                  <a:srgbClr val="FF0000"/>
                </a:solidFill>
              </a:rPr>
              <a:t>edTPA</a:t>
            </a:r>
            <a:r>
              <a:rPr lang="en-US" sz="2400" b="1" dirty="0" smtClean="0">
                <a:solidFill>
                  <a:srgbClr val="FF0000"/>
                </a:solidFill>
              </a:rPr>
              <a:t>)</a:t>
            </a:r>
          </a:p>
          <a:p>
            <a:pPr marL="0" indent="0" algn="ctr">
              <a:spcBef>
                <a:spcPts val="0"/>
              </a:spcBef>
              <a:buNone/>
            </a:pPr>
            <a:endParaRPr lang="en-US" sz="2400" b="1" dirty="0" smtClean="0"/>
          </a:p>
          <a:p>
            <a:pPr algn="ctr">
              <a:buFontTx/>
              <a:buChar char="-"/>
            </a:pPr>
            <a:endParaRPr lang="en-US" sz="2400" b="1" dirty="0" smtClean="0"/>
          </a:p>
          <a:p>
            <a:pPr marL="0" indent="0" algn="ctr">
              <a:buNone/>
            </a:pPr>
            <a:endParaRPr lang="en-US" sz="2400" b="1" dirty="0"/>
          </a:p>
          <a:p>
            <a:pPr marL="0" indent="0" algn="ctr">
              <a:buNone/>
            </a:pPr>
            <a:endParaRPr lang="en-US" sz="2400" b="1" dirty="0"/>
          </a:p>
          <a:p>
            <a:pPr marL="0" indent="0">
              <a:buNone/>
            </a:pP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445399501"/>
              </p:ext>
            </p:extLst>
          </p:nvPr>
        </p:nvGraphicFramePr>
        <p:xfrm>
          <a:off x="1524000" y="1828800"/>
          <a:ext cx="6096000" cy="13106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10640">
                <a:tc>
                  <a:txBody>
                    <a:bodyPr/>
                    <a:lstStyle/>
                    <a:p>
                      <a:pPr algn="ctr"/>
                      <a:r>
                        <a:rPr lang="en-US" sz="2000" b="1" dirty="0" smtClean="0">
                          <a:latin typeface="Lucida Bright" panose="02040602050505020304" pitchFamily="18" charset="0"/>
                        </a:rPr>
                        <a:t> </a:t>
                      </a:r>
                      <a:r>
                        <a:rPr lang="en-US" sz="2000" b="1" dirty="0" smtClean="0">
                          <a:solidFill>
                            <a:schemeClr val="tx1"/>
                          </a:solidFill>
                          <a:latin typeface="Lucida Bright" panose="02040602050505020304" pitchFamily="18" charset="0"/>
                        </a:rPr>
                        <a:t>Practicum </a:t>
                      </a:r>
                    </a:p>
                    <a:p>
                      <a:pPr algn="ctr"/>
                      <a:endParaRPr lang="en-US" sz="2000" b="1" dirty="0" smtClean="0">
                        <a:solidFill>
                          <a:schemeClr val="tx1"/>
                        </a:solidFill>
                        <a:latin typeface="Lucida Bright" panose="02040602050505020304" pitchFamily="18" charset="0"/>
                      </a:endParaRPr>
                    </a:p>
                    <a:p>
                      <a:pPr algn="ctr"/>
                      <a:r>
                        <a:rPr lang="en-US" sz="2000" b="1" dirty="0" smtClean="0">
                          <a:solidFill>
                            <a:schemeClr val="tx1"/>
                          </a:solidFill>
                          <a:latin typeface="Lucida Bright" panose="02040602050505020304" pitchFamily="18" charset="0"/>
                        </a:rPr>
                        <a:t>Clinical</a:t>
                      </a:r>
                      <a:r>
                        <a:rPr lang="en-US" sz="2000" b="1" baseline="0" dirty="0" smtClean="0">
                          <a:solidFill>
                            <a:schemeClr val="tx1"/>
                          </a:solidFill>
                          <a:latin typeface="Lucida Bright" panose="02040602050505020304" pitchFamily="18" charset="0"/>
                        </a:rPr>
                        <a:t> Practice I</a:t>
                      </a:r>
                      <a:endParaRPr lang="en-US" sz="2000" dirty="0">
                        <a:solidFill>
                          <a:schemeClr val="tx1"/>
                        </a:solidFill>
                      </a:endParaRPr>
                    </a:p>
                  </a:txBody>
                  <a:tcPr>
                    <a:solidFill>
                      <a:srgbClr val="2EDE6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Lucida Bright" panose="02040602050505020304" pitchFamily="18" charset="0"/>
                        </a:rPr>
                        <a:t>Internship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latin typeface="Lucida Bright" panose="020406020505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Lucida Bright" panose="02040602050505020304" pitchFamily="18" charset="0"/>
                        </a:rPr>
                        <a:t>Clinical Practice II</a:t>
                      </a:r>
                    </a:p>
                    <a:p>
                      <a:pPr algn="ctr"/>
                      <a:endParaRPr lang="en-US" sz="2000" dirty="0"/>
                    </a:p>
                  </a:txBody>
                  <a:tcPr>
                    <a:solidFill>
                      <a:srgbClr val="FFFF0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62327296"/>
              </p:ext>
            </p:extLst>
          </p:nvPr>
        </p:nvGraphicFramePr>
        <p:xfrm>
          <a:off x="1524000" y="3124200"/>
          <a:ext cx="6096000" cy="1402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7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latin typeface="Lucida Bright" panose="020406020505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Lucida Bright" panose="02040602050505020304" pitchFamily="18" charset="0"/>
                        </a:rPr>
                        <a:t>Practicum &amp; Internship students –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Lucida Bright" panose="02040602050505020304" pitchFamily="18" charset="0"/>
                        </a:rPr>
                        <a:t>Clinical Interns</a:t>
                      </a:r>
                    </a:p>
                    <a:p>
                      <a:endParaRPr lang="en-US" dirty="0">
                        <a:solidFill>
                          <a:schemeClr val="tx1"/>
                        </a:solidFill>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latin typeface="Lucida Bright" panose="020406020505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Lucida Bright" panose="02040602050505020304" pitchFamily="18" charset="0"/>
                        </a:rPr>
                        <a:t>University Supervisors</a:t>
                      </a:r>
                      <a:r>
                        <a:rPr lang="en-US" sz="2000" b="1" baseline="0" dirty="0" smtClean="0">
                          <a:solidFill>
                            <a:schemeClr val="tx1"/>
                          </a:solidFill>
                          <a:latin typeface="Lucida Bright" panose="02040602050505020304" pitchFamily="18" charset="0"/>
                        </a:rPr>
                        <a:t> –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latin typeface="Lucida Bright" panose="02040602050505020304" pitchFamily="18" charset="0"/>
                        </a:rPr>
                        <a:t>Clinical </a:t>
                      </a:r>
                      <a:r>
                        <a:rPr lang="en-US" sz="2000" b="1" dirty="0" smtClean="0">
                          <a:solidFill>
                            <a:schemeClr val="tx1"/>
                          </a:solidFill>
                          <a:latin typeface="Lucida Bright" panose="02040602050505020304" pitchFamily="18" charset="0"/>
                        </a:rPr>
                        <a:t>Supervisors</a:t>
                      </a:r>
                    </a:p>
                    <a:p>
                      <a:endParaRPr lang="en-US" dirty="0">
                        <a:solidFill>
                          <a:schemeClr val="tx1"/>
                        </a:solidFill>
                      </a:endParaRPr>
                    </a:p>
                  </a:txBody>
                  <a:tcPr>
                    <a:solidFill>
                      <a:srgbClr val="2EDE6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970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FFFF00"/>
            </a:gs>
            <a:gs pos="67000">
              <a:schemeClr val="bg1"/>
            </a:gs>
            <a:gs pos="53000">
              <a:schemeClr val="bg1"/>
            </a:gs>
            <a:gs pos="100000">
              <a:srgbClr val="F2F719"/>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p:nvPr/>
        </p:nvPicPr>
        <p:blipFill rotWithShape="1">
          <a:blip r:embed="rId2"/>
          <a:srcRect l="6061" t="17446" r="17361" b="14959"/>
          <a:stretch/>
        </p:blipFill>
        <p:spPr bwMode="auto">
          <a:xfrm>
            <a:off x="152400" y="457200"/>
            <a:ext cx="8839200" cy="6019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133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59883"/>
            <a:ext cx="8229600" cy="1143000"/>
          </a:xfrm>
        </p:spPr>
        <p:txBody>
          <a:bodyPr>
            <a:noAutofit/>
          </a:bodyPr>
          <a:lstStyle/>
          <a:p>
            <a:r>
              <a:rPr lang="en-US" dirty="0" err="1" smtClean="0">
                <a:solidFill>
                  <a:schemeClr val="tx2"/>
                </a:solidFill>
                <a:latin typeface="Bernard MT Condensed" panose="02050806060905020404" pitchFamily="18" charset="0"/>
              </a:rPr>
              <a:t>edTPA</a:t>
            </a:r>
            <a:r>
              <a:rPr lang="en-US" dirty="0" smtClean="0">
                <a:solidFill>
                  <a:schemeClr val="tx2"/>
                </a:solidFill>
                <a:latin typeface="Bernard MT Condensed" panose="02050806060905020404" pitchFamily="18" charset="0"/>
              </a:rPr>
              <a:t> Submission </a:t>
            </a:r>
            <a:br>
              <a:rPr lang="en-US" dirty="0" smtClean="0">
                <a:solidFill>
                  <a:schemeClr val="tx2"/>
                </a:solidFill>
                <a:latin typeface="Bernard MT Condensed" panose="02050806060905020404" pitchFamily="18" charset="0"/>
              </a:rPr>
            </a:br>
            <a:r>
              <a:rPr lang="en-US" dirty="0" smtClean="0">
                <a:solidFill>
                  <a:schemeClr val="tx2"/>
                </a:solidFill>
                <a:latin typeface="Bernard MT Condensed" panose="02050806060905020404" pitchFamily="18" charset="0"/>
              </a:rPr>
              <a:t>and Scoring Timeline</a:t>
            </a:r>
            <a:endParaRPr lang="en-US" dirty="0">
              <a:solidFill>
                <a:schemeClr val="tx2"/>
              </a:solidFill>
            </a:endParaRPr>
          </a:p>
        </p:txBody>
      </p:sp>
      <p:sp>
        <p:nvSpPr>
          <p:cNvPr id="3" name="Content Placeholder 2"/>
          <p:cNvSpPr>
            <a:spLocks noGrp="1"/>
          </p:cNvSpPr>
          <p:nvPr>
            <p:ph idx="1"/>
          </p:nvPr>
        </p:nvSpPr>
        <p:spPr>
          <a:xfrm>
            <a:off x="443345" y="1424565"/>
            <a:ext cx="8229600" cy="4525963"/>
          </a:xfrm>
        </p:spPr>
        <p:txBody>
          <a:bodyPr/>
          <a:lstStyle/>
          <a:p>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432932368"/>
              </p:ext>
            </p:extLst>
          </p:nvPr>
        </p:nvGraphicFramePr>
        <p:xfrm>
          <a:off x="914400" y="2209800"/>
          <a:ext cx="76200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11671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
            </a:r>
            <a:r>
              <a:rPr lang="en-US" b="1" dirty="0" smtClean="0">
                <a:solidFill>
                  <a:srgbClr val="00B050"/>
                </a:solidFill>
                <a:latin typeface="Rockwell Extra Bold" panose="02060903040505020403" pitchFamily="18" charset="0"/>
              </a:rPr>
              <a:t>Important Policies</a:t>
            </a:r>
            <a:endParaRPr lang="en-US" b="1" dirty="0">
              <a:solidFill>
                <a:srgbClr val="00B050"/>
              </a:solidFill>
              <a:latin typeface="Rockwell Extra Bold" panose="02060903040505020403" pitchFamily="18" charset="0"/>
            </a:endParaRPr>
          </a:p>
        </p:txBody>
      </p:sp>
      <p:sp>
        <p:nvSpPr>
          <p:cNvPr id="3" name="Content Placeholder 2"/>
          <p:cNvSpPr>
            <a:spLocks noGrp="1"/>
          </p:cNvSpPr>
          <p:nvPr>
            <p:ph idx="1"/>
          </p:nvPr>
        </p:nvSpPr>
        <p:spPr>
          <a:xfrm>
            <a:off x="190500" y="1219200"/>
            <a:ext cx="8763000" cy="5334000"/>
          </a:xfrm>
        </p:spPr>
        <p:txBody>
          <a:bodyPr>
            <a:normAutofit fontScale="92500" lnSpcReduction="20000"/>
          </a:bodyPr>
          <a:lstStyle/>
          <a:p>
            <a:pPr>
              <a:buNone/>
            </a:pPr>
            <a:endParaRPr lang="en-US" sz="1600" b="1" u="sng" dirty="0" smtClean="0">
              <a:latin typeface="Lucida Bright" panose="02040602050505020304" pitchFamily="18" charset="0"/>
            </a:endParaRPr>
          </a:p>
          <a:p>
            <a:pPr>
              <a:buNone/>
            </a:pPr>
            <a:r>
              <a:rPr lang="en-US" sz="1600" b="1" u="sng" dirty="0" smtClean="0">
                <a:latin typeface="Lucida Bright" panose="02040602050505020304" pitchFamily="18" charset="0"/>
              </a:rPr>
              <a:t>COVID Vaccination:</a:t>
            </a:r>
            <a:r>
              <a:rPr lang="en-US" sz="1600" b="1" dirty="0" smtClean="0">
                <a:latin typeface="Lucida Bright" panose="02040602050505020304" pitchFamily="18" charset="0"/>
              </a:rPr>
              <a:t> NJ Executive Order 253 requires all P-12 school personnel to be fully vaccinated by October 18, 2021. </a:t>
            </a:r>
            <a:endParaRPr lang="en-US" sz="1600" b="1" u="sng" dirty="0" smtClean="0">
              <a:latin typeface="Lucida Bright" panose="02040602050505020304" pitchFamily="18" charset="0"/>
            </a:endParaRPr>
          </a:p>
          <a:p>
            <a:pPr>
              <a:buNone/>
            </a:pPr>
            <a:endParaRPr lang="en-US" sz="1600" b="1" u="sng" dirty="0">
              <a:latin typeface="Lucida Bright" panose="02040602050505020304" pitchFamily="18" charset="0"/>
            </a:endParaRPr>
          </a:p>
          <a:p>
            <a:pPr>
              <a:buNone/>
            </a:pPr>
            <a:r>
              <a:rPr lang="en-US" sz="1600" b="1" u="sng" dirty="0" smtClean="0">
                <a:latin typeface="Lucida Bright" panose="02040602050505020304" pitchFamily="18" charset="0"/>
              </a:rPr>
              <a:t>Withdrawal </a:t>
            </a:r>
          </a:p>
          <a:p>
            <a:pPr>
              <a:buFont typeface="Wingdings" panose="05000000000000000000" pitchFamily="2" charset="2"/>
              <a:buChar char="ü"/>
            </a:pPr>
            <a:r>
              <a:rPr lang="en-US" sz="1600" b="1" dirty="0" smtClean="0">
                <a:latin typeface="Lucida Bright" panose="02040602050505020304" pitchFamily="18" charset="0"/>
              </a:rPr>
              <a:t>Contact the CTPP if you plan to withdraw from clinical practice.</a:t>
            </a:r>
          </a:p>
          <a:p>
            <a:pPr>
              <a:buFont typeface="Wingdings" panose="05000000000000000000" pitchFamily="2" charset="2"/>
              <a:buChar char="ü"/>
            </a:pPr>
            <a:r>
              <a:rPr lang="en-US" sz="1600" b="1" dirty="0" smtClean="0">
                <a:latin typeface="Lucida Bright" panose="02040602050505020304" pitchFamily="18" charset="0"/>
              </a:rPr>
              <a:t>Apprise yourself of the registrar’s withdrawal policies and deadlines.</a:t>
            </a:r>
            <a:endParaRPr lang="en-US" sz="1600" b="1" u="sng" dirty="0" smtClean="0">
              <a:latin typeface="Lucida Bright" panose="02040602050505020304" pitchFamily="18" charset="0"/>
            </a:endParaRPr>
          </a:p>
          <a:p>
            <a:pPr>
              <a:buNone/>
            </a:pPr>
            <a:endParaRPr lang="en-US" sz="1100" b="1" u="sng" dirty="0" smtClean="0">
              <a:latin typeface="Lucida Bright" panose="02040602050505020304" pitchFamily="18" charset="0"/>
            </a:endParaRPr>
          </a:p>
          <a:p>
            <a:pPr>
              <a:buNone/>
            </a:pPr>
            <a:endParaRPr lang="en-US" sz="1100" b="1" i="1" dirty="0">
              <a:latin typeface="Lucida Bright" panose="02040602050505020304" pitchFamily="18" charset="0"/>
            </a:endParaRPr>
          </a:p>
          <a:p>
            <a:pPr>
              <a:buNone/>
            </a:pPr>
            <a:r>
              <a:rPr lang="en-US" sz="1600" b="1" u="sng" dirty="0" smtClean="0">
                <a:latin typeface="Lucida Bright" panose="02040602050505020304" pitchFamily="18" charset="0"/>
              </a:rPr>
              <a:t>Attendance and Punctuality </a:t>
            </a:r>
            <a:r>
              <a:rPr lang="en-US" sz="1600" b="1" u="sng" dirty="0" smtClean="0">
                <a:solidFill>
                  <a:schemeClr val="bg1"/>
                </a:solidFill>
                <a:latin typeface="Lucida Bright" panose="02040602050505020304" pitchFamily="18" charset="0"/>
              </a:rPr>
              <a:t>Form </a:t>
            </a:r>
            <a:r>
              <a:rPr lang="en-US" sz="1600" b="1" u="sng" dirty="0">
                <a:solidFill>
                  <a:schemeClr val="bg1"/>
                </a:solidFill>
                <a:latin typeface="Lucida Bright" panose="02040602050505020304" pitchFamily="18" charset="0"/>
              </a:rPr>
              <a:t>&amp; Policy </a:t>
            </a:r>
          </a:p>
          <a:p>
            <a:pPr>
              <a:buNone/>
            </a:pPr>
            <a:r>
              <a:rPr lang="en-US" sz="1600" b="1" dirty="0" smtClean="0">
                <a:latin typeface="Lucida Bright" panose="02040602050505020304" pitchFamily="18" charset="0"/>
              </a:rPr>
              <a:t>Clinical Practice II interns are allowed to be absent </a:t>
            </a:r>
            <a:r>
              <a:rPr lang="en-US" sz="1600" b="1" u="sng" dirty="0" smtClean="0">
                <a:solidFill>
                  <a:srgbClr val="FF0000"/>
                </a:solidFill>
                <a:latin typeface="Lucida Bright" panose="02040602050505020304" pitchFamily="18" charset="0"/>
              </a:rPr>
              <a:t>three times</a:t>
            </a:r>
            <a:r>
              <a:rPr lang="en-US" sz="1600" b="1" dirty="0" smtClean="0">
                <a:solidFill>
                  <a:srgbClr val="FF0000"/>
                </a:solidFill>
                <a:latin typeface="Lucida Bright" panose="02040602050505020304" pitchFamily="18" charset="0"/>
              </a:rPr>
              <a:t> for reasons such as </a:t>
            </a:r>
          </a:p>
          <a:p>
            <a:pPr>
              <a:buNone/>
            </a:pPr>
            <a:r>
              <a:rPr lang="en-US" sz="1600" b="1" dirty="0" smtClean="0">
                <a:solidFill>
                  <a:srgbClr val="FF0000"/>
                </a:solidFill>
                <a:latin typeface="Lucida Bright" panose="02040602050505020304" pitchFamily="18" charset="0"/>
              </a:rPr>
              <a:t>illness. Any additional absences MUST be made up.</a:t>
            </a:r>
            <a:endParaRPr lang="en-US" sz="1600" b="1" dirty="0">
              <a:solidFill>
                <a:srgbClr val="FF0000"/>
              </a:solidFill>
              <a:latin typeface="Lucida Bright" panose="02040602050505020304" pitchFamily="18" charset="0"/>
            </a:endParaRPr>
          </a:p>
          <a:p>
            <a:pPr>
              <a:buNone/>
            </a:pPr>
            <a:endParaRPr lang="en-US" sz="1100" b="1" dirty="0" smtClean="0">
              <a:latin typeface="Lucida Bright" panose="02040602050505020304" pitchFamily="18" charset="0"/>
            </a:endParaRPr>
          </a:p>
          <a:p>
            <a:pPr>
              <a:buNone/>
            </a:pPr>
            <a:r>
              <a:rPr lang="en-US" sz="1600" b="1" dirty="0" smtClean="0">
                <a:latin typeface="Lucida Bright" panose="02040602050505020304" pitchFamily="18" charset="0"/>
              </a:rPr>
              <a:t>Absentee protocol: </a:t>
            </a:r>
          </a:p>
          <a:p>
            <a:pPr>
              <a:buNone/>
            </a:pPr>
            <a:r>
              <a:rPr lang="en-US" sz="1600" b="1" dirty="0" smtClean="0">
                <a:latin typeface="Lucida Bright" panose="02040602050505020304" pitchFamily="18" charset="0"/>
              </a:rPr>
              <a:t>Inform the school, inform your clinical supervisor &amp; submit an absence form.</a:t>
            </a:r>
          </a:p>
          <a:p>
            <a:pPr>
              <a:buNone/>
            </a:pPr>
            <a:endParaRPr lang="en-US" sz="1100" b="1" u="sng" dirty="0" smtClean="0">
              <a:latin typeface="Lucida Bright" panose="02040602050505020304" pitchFamily="18" charset="0"/>
            </a:endParaRPr>
          </a:p>
          <a:p>
            <a:pPr>
              <a:buNone/>
            </a:pPr>
            <a:r>
              <a:rPr lang="en-US" sz="1600" b="1" u="sng" dirty="0" smtClean="0">
                <a:latin typeface="Lucida Bright" panose="02040602050505020304" pitchFamily="18" charset="0"/>
              </a:rPr>
              <a:t>Special </a:t>
            </a:r>
            <a:r>
              <a:rPr lang="en-US" sz="1600" b="1" u="sng" dirty="0">
                <a:latin typeface="Lucida Bright" panose="02040602050505020304" pitchFamily="18" charset="0"/>
              </a:rPr>
              <a:t>Case Report</a:t>
            </a:r>
          </a:p>
          <a:p>
            <a:pPr marL="0" indent="0">
              <a:buNone/>
            </a:pPr>
            <a:r>
              <a:rPr lang="en-US" sz="1600" b="1" dirty="0">
                <a:latin typeface="Lucida Bright" panose="02040602050505020304" pitchFamily="18" charset="0"/>
              </a:rPr>
              <a:t>Significant clinical challenges are outlined in a Special Case Report and addressed during a special case meeting.</a:t>
            </a:r>
            <a:endParaRPr lang="en-US" sz="1600" b="1" i="1" dirty="0">
              <a:latin typeface="Lucida Bright" panose="02040602050505020304" pitchFamily="18" charset="0"/>
            </a:endParaRPr>
          </a:p>
          <a:p>
            <a:pPr>
              <a:buNone/>
            </a:pPr>
            <a:endParaRPr lang="en-US" sz="1100" b="1" dirty="0">
              <a:latin typeface="Lucida Bright" panose="02040602050505020304" pitchFamily="18" charset="0"/>
            </a:endParaRPr>
          </a:p>
          <a:p>
            <a:pPr>
              <a:buNone/>
            </a:pPr>
            <a:r>
              <a:rPr lang="en-US" sz="1600" b="1" u="sng" dirty="0" smtClean="0">
                <a:latin typeface="Lucida Bright" panose="02040602050505020304" pitchFamily="18" charset="0"/>
              </a:rPr>
              <a:t>Special Case Outcomes</a:t>
            </a:r>
          </a:p>
          <a:p>
            <a:pPr>
              <a:buNone/>
            </a:pPr>
            <a:r>
              <a:rPr lang="en-US" sz="1600" b="1" dirty="0" smtClean="0">
                <a:latin typeface="Lucida Bright" panose="02040602050505020304" pitchFamily="18" charset="0"/>
              </a:rPr>
              <a:t>Each intern is given two opportunities to successfully complete clinical practice. </a:t>
            </a:r>
          </a:p>
          <a:p>
            <a:pPr>
              <a:buNone/>
            </a:pPr>
            <a:r>
              <a:rPr lang="en-US" sz="1600" b="1" dirty="0" smtClean="0">
                <a:latin typeface="Lucida Bright" panose="02040602050505020304" pitchFamily="18" charset="0"/>
              </a:rPr>
              <a:t>When clinical practice is postponed, the intern must reapply.  Interns are </a:t>
            </a:r>
          </a:p>
          <a:p>
            <a:pPr>
              <a:buNone/>
            </a:pPr>
            <a:r>
              <a:rPr lang="en-US" sz="1600" b="1" dirty="0" smtClean="0">
                <a:latin typeface="Lucida Bright" panose="02040602050505020304" pitchFamily="18" charset="0"/>
              </a:rPr>
              <a:t>responsible for additional tuition, fees, and course registration.</a:t>
            </a:r>
          </a:p>
          <a:p>
            <a:pPr>
              <a:buNone/>
            </a:pPr>
            <a:r>
              <a:rPr lang="en-US" sz="1600" b="1" dirty="0" smtClean="0">
                <a:latin typeface="Lucida Bright" panose="02040602050505020304" pitchFamily="18" charset="0"/>
              </a:rPr>
              <a:t>Clinical practice may also be extended as a result of a Special Case Report.</a:t>
            </a:r>
            <a:endParaRPr lang="en-US" sz="1600" b="1" dirty="0">
              <a:latin typeface="Lucida Bright" panose="02040602050505020304" pitchFamily="18" charset="0"/>
            </a:endParaRPr>
          </a:p>
          <a:p>
            <a:pPr>
              <a:buNone/>
            </a:pPr>
            <a:endParaRPr lang="en-US" sz="1600" b="1" i="1" dirty="0" smtClean="0"/>
          </a:p>
        </p:txBody>
      </p:sp>
    </p:spTree>
    <p:extLst>
      <p:ext uri="{BB962C8B-B14F-4D97-AF65-F5344CB8AC3E}">
        <p14:creationId xmlns:p14="http://schemas.microsoft.com/office/powerpoint/2010/main" val="103773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800" b="1" dirty="0" smtClean="0">
                <a:solidFill>
                  <a:srgbClr val="00B050"/>
                </a:solidFill>
                <a:latin typeface="Broadway" panose="04040905080B02020502" pitchFamily="82" charset="0"/>
              </a:rPr>
              <a:t>Evaluation Process</a:t>
            </a:r>
            <a:endParaRPr lang="en-US" sz="4800" b="1" dirty="0">
              <a:solidFill>
                <a:srgbClr val="00B050"/>
              </a:solidFill>
              <a:latin typeface="Broadway" panose="04040905080B02020502" pitchFamily="82" charset="0"/>
            </a:endParaRPr>
          </a:p>
        </p:txBody>
      </p:sp>
      <p:sp>
        <p:nvSpPr>
          <p:cNvPr id="3" name="Content Placeholder 2"/>
          <p:cNvSpPr>
            <a:spLocks noGrp="1"/>
          </p:cNvSpPr>
          <p:nvPr>
            <p:ph idx="1"/>
          </p:nvPr>
        </p:nvSpPr>
        <p:spPr>
          <a:xfrm>
            <a:off x="457200" y="1371600"/>
            <a:ext cx="8229600" cy="5334000"/>
          </a:xfrm>
        </p:spPr>
        <p:txBody>
          <a:bodyPr>
            <a:normAutofit fontScale="70000" lnSpcReduction="20000"/>
          </a:bodyPr>
          <a:lstStyle/>
          <a:p>
            <a:pPr>
              <a:buNone/>
            </a:pPr>
            <a:endParaRPr lang="en-US" sz="2400" b="1" dirty="0" smtClean="0">
              <a:latin typeface="Lucida Bright" panose="02040602050505020304" pitchFamily="18" charset="0"/>
            </a:endParaRPr>
          </a:p>
          <a:p>
            <a:pPr>
              <a:buNone/>
            </a:pPr>
            <a:r>
              <a:rPr lang="en-US" sz="2700" b="1" dirty="0" smtClean="0">
                <a:latin typeface="Lucida Bright" panose="02040602050505020304" pitchFamily="18" charset="0"/>
              </a:rPr>
              <a:t>Spring</a:t>
            </a:r>
            <a:r>
              <a:rPr lang="en-US" sz="2700" b="1" dirty="0" smtClean="0">
                <a:latin typeface="Lucida Bright" panose="02040602050505020304" pitchFamily="18" charset="0"/>
              </a:rPr>
              <a:t> 2022 </a:t>
            </a:r>
            <a:r>
              <a:rPr lang="en-US" sz="2700" b="1" dirty="0" smtClean="0">
                <a:latin typeface="Lucida Bright" panose="02040602050505020304" pitchFamily="18" charset="0"/>
              </a:rPr>
              <a:t>Clinical Practice II Interns report daily for </a:t>
            </a:r>
            <a:r>
              <a:rPr lang="en-US" sz="2700" b="1" dirty="0">
                <a:latin typeface="Lucida Bright" panose="02040602050505020304" pitchFamily="18" charset="0"/>
              </a:rPr>
              <a:t>15 </a:t>
            </a:r>
            <a:r>
              <a:rPr lang="en-US" sz="2700" b="1" dirty="0" smtClean="0">
                <a:latin typeface="Lucida Bright" panose="02040602050505020304" pitchFamily="18" charset="0"/>
              </a:rPr>
              <a:t>weeks</a:t>
            </a:r>
          </a:p>
          <a:p>
            <a:pPr>
              <a:buNone/>
            </a:pPr>
            <a:r>
              <a:rPr lang="en-US" sz="2700" b="1" dirty="0" smtClean="0">
                <a:latin typeface="Lucida Bright" panose="02040602050505020304" pitchFamily="18" charset="0"/>
              </a:rPr>
              <a:t> </a:t>
            </a:r>
            <a:endParaRPr lang="en-US" sz="800" b="1" dirty="0">
              <a:latin typeface="Lucida Bright" panose="02040602050505020304" pitchFamily="18" charset="0"/>
            </a:endParaRPr>
          </a:p>
          <a:p>
            <a:pPr algn="ctr">
              <a:buNone/>
            </a:pPr>
            <a:r>
              <a:rPr lang="en-US" sz="2900" b="1" dirty="0" smtClean="0">
                <a:latin typeface="Lucida Bright" panose="02040602050505020304" pitchFamily="18" charset="0"/>
              </a:rPr>
              <a:t>(Tuesday, </a:t>
            </a:r>
            <a:r>
              <a:rPr lang="en-US" sz="2900" b="1" dirty="0" smtClean="0">
                <a:latin typeface="Lucida Bright" panose="02040602050505020304" pitchFamily="18" charset="0"/>
              </a:rPr>
              <a:t>January 18</a:t>
            </a:r>
            <a:r>
              <a:rPr lang="en-US" sz="2900" b="1" baseline="30000" dirty="0" smtClean="0">
                <a:latin typeface="Lucida Bright" panose="02040602050505020304" pitchFamily="18" charset="0"/>
              </a:rPr>
              <a:t>th</a:t>
            </a:r>
            <a:r>
              <a:rPr lang="en-US" sz="2900" b="1" dirty="0" smtClean="0">
                <a:latin typeface="Lucida Bright" panose="02040602050505020304" pitchFamily="18" charset="0"/>
              </a:rPr>
              <a:t>  </a:t>
            </a:r>
            <a:r>
              <a:rPr lang="en-US" sz="2900" b="1" dirty="0" smtClean="0">
                <a:latin typeface="Lucida Bright" panose="02040602050505020304" pitchFamily="18" charset="0"/>
              </a:rPr>
              <a:t>–  Friday, </a:t>
            </a:r>
            <a:r>
              <a:rPr lang="en-US" sz="2900" b="1" dirty="0" smtClean="0">
                <a:latin typeface="Lucida Bright" panose="02040602050505020304" pitchFamily="18" charset="0"/>
              </a:rPr>
              <a:t>May 6</a:t>
            </a:r>
            <a:r>
              <a:rPr lang="en-US" sz="2900" b="1" baseline="30000" dirty="0" smtClean="0">
                <a:latin typeface="Lucida Bright" panose="02040602050505020304" pitchFamily="18" charset="0"/>
              </a:rPr>
              <a:t>th</a:t>
            </a:r>
            <a:r>
              <a:rPr lang="en-US" sz="2900" b="1" dirty="0" smtClean="0">
                <a:latin typeface="Lucida Bright" panose="02040602050505020304" pitchFamily="18" charset="0"/>
              </a:rPr>
              <a:t>)</a:t>
            </a:r>
          </a:p>
          <a:p>
            <a:pPr>
              <a:buNone/>
            </a:pPr>
            <a:endParaRPr lang="en-US" sz="2400" b="1" dirty="0">
              <a:latin typeface="Lucida Bright" panose="02040602050505020304" pitchFamily="18" charset="0"/>
            </a:endParaRPr>
          </a:p>
          <a:p>
            <a:r>
              <a:rPr lang="en-US" sz="2300" b="1" dirty="0" smtClean="0">
                <a:solidFill>
                  <a:schemeClr val="tx1">
                    <a:lumMod val="50000"/>
                  </a:schemeClr>
                </a:solidFill>
                <a:latin typeface="Lucida Bright" panose="02040602050505020304" pitchFamily="18" charset="0"/>
              </a:rPr>
              <a:t>Clinical </a:t>
            </a:r>
            <a:r>
              <a:rPr lang="en-US" sz="2300" b="1" dirty="0" smtClean="0">
                <a:solidFill>
                  <a:schemeClr val="tx1">
                    <a:lumMod val="50000"/>
                  </a:schemeClr>
                </a:solidFill>
                <a:latin typeface="Lucida Bright" panose="02040602050505020304" pitchFamily="18" charset="0"/>
              </a:rPr>
              <a:t>supervisors will contact interns during the first week of CPII.</a:t>
            </a:r>
            <a:endParaRPr lang="en-US" sz="2300" b="1" dirty="0" smtClean="0">
              <a:solidFill>
                <a:schemeClr val="tx1">
                  <a:lumMod val="50000"/>
                </a:schemeClr>
              </a:solidFill>
              <a:latin typeface="Lucida Bright" panose="02040602050505020304" pitchFamily="18" charset="0"/>
            </a:endParaRPr>
          </a:p>
          <a:p>
            <a:pPr marL="0" indent="0">
              <a:buNone/>
            </a:pPr>
            <a:endParaRPr lang="en-US" sz="2300" b="1" dirty="0" smtClean="0">
              <a:solidFill>
                <a:schemeClr val="tx1">
                  <a:lumMod val="50000"/>
                </a:schemeClr>
              </a:solidFill>
              <a:latin typeface="Lucida Bright" panose="02040602050505020304" pitchFamily="18" charset="0"/>
            </a:endParaRPr>
          </a:p>
          <a:p>
            <a:r>
              <a:rPr lang="en-US" sz="2300" b="1" dirty="0" smtClean="0">
                <a:solidFill>
                  <a:schemeClr val="tx1">
                    <a:lumMod val="50000"/>
                  </a:schemeClr>
                </a:solidFill>
                <a:latin typeface="Lucida Bright" panose="02040602050505020304" pitchFamily="18" charset="0"/>
              </a:rPr>
              <a:t>Clinical supervisors schedule biweekly observations and evaluations in advance</a:t>
            </a:r>
            <a:r>
              <a:rPr lang="en-US" sz="2300" b="1" dirty="0">
                <a:solidFill>
                  <a:schemeClr val="tx1">
                    <a:lumMod val="50000"/>
                  </a:schemeClr>
                </a:solidFill>
                <a:latin typeface="Lucida Bright" panose="02040602050505020304" pitchFamily="18" charset="0"/>
              </a:rPr>
              <a:t> </a:t>
            </a:r>
            <a:r>
              <a:rPr lang="en-US" sz="2300" b="1" dirty="0" smtClean="0">
                <a:solidFill>
                  <a:schemeClr val="tx1">
                    <a:lumMod val="50000"/>
                  </a:schemeClr>
                </a:solidFill>
                <a:latin typeface="Lucida Bright" panose="02040602050505020304" pitchFamily="18" charset="0"/>
              </a:rPr>
              <a:t>(minimum 7 </a:t>
            </a:r>
            <a:r>
              <a:rPr lang="en-US" sz="2300" b="1" dirty="0" smtClean="0">
                <a:solidFill>
                  <a:schemeClr val="tx1">
                    <a:lumMod val="50000"/>
                  </a:schemeClr>
                </a:solidFill>
                <a:latin typeface="Lucida Bright" panose="02040602050505020304" pitchFamily="18" charset="0"/>
              </a:rPr>
              <a:t>evaluations: virtual and in person).</a:t>
            </a:r>
            <a:endParaRPr lang="en-US" sz="2300" b="1" dirty="0" smtClean="0">
              <a:solidFill>
                <a:schemeClr val="tx1">
                  <a:lumMod val="50000"/>
                </a:schemeClr>
              </a:solidFill>
              <a:latin typeface="Lucida Bright" panose="02040602050505020304" pitchFamily="18" charset="0"/>
            </a:endParaRPr>
          </a:p>
          <a:p>
            <a:endParaRPr lang="en-US" sz="2300" b="1" dirty="0">
              <a:solidFill>
                <a:schemeClr val="tx1">
                  <a:lumMod val="50000"/>
                </a:schemeClr>
              </a:solidFill>
              <a:latin typeface="Lucida Bright" panose="02040602050505020304" pitchFamily="18" charset="0"/>
            </a:endParaRPr>
          </a:p>
          <a:p>
            <a:r>
              <a:rPr lang="en-US" sz="2300" b="1" dirty="0" smtClean="0">
                <a:solidFill>
                  <a:schemeClr val="tx1">
                    <a:lumMod val="50000"/>
                  </a:schemeClr>
                </a:solidFill>
                <a:latin typeface="Lucida Bright" panose="02040602050505020304" pitchFamily="18" charset="0"/>
              </a:rPr>
              <a:t>Interns receive </a:t>
            </a:r>
            <a:r>
              <a:rPr lang="en-US" sz="2300" b="1" dirty="0">
                <a:solidFill>
                  <a:schemeClr val="tx1">
                    <a:lumMod val="50000"/>
                  </a:schemeClr>
                </a:solidFill>
                <a:latin typeface="Lucida Bright" panose="02040602050505020304" pitchFamily="18" charset="0"/>
              </a:rPr>
              <a:t>seven formative evaluations and one summative evaluation with a pass or fail grade</a:t>
            </a:r>
            <a:r>
              <a:rPr lang="en-US" sz="2300" b="1" dirty="0" smtClean="0">
                <a:solidFill>
                  <a:schemeClr val="tx1">
                    <a:lumMod val="50000"/>
                  </a:schemeClr>
                </a:solidFill>
                <a:latin typeface="Lucida Bright" panose="02040602050505020304" pitchFamily="18" charset="0"/>
              </a:rPr>
              <a:t>.  </a:t>
            </a:r>
          </a:p>
          <a:p>
            <a:pPr marL="0" indent="0">
              <a:buNone/>
            </a:pPr>
            <a:r>
              <a:rPr lang="en-US" sz="2300" b="1" dirty="0" smtClean="0">
                <a:solidFill>
                  <a:schemeClr val="tx1">
                    <a:lumMod val="50000"/>
                  </a:schemeClr>
                </a:solidFill>
                <a:latin typeface="Lucida Bright" panose="02040602050505020304" pitchFamily="18" charset="0"/>
              </a:rPr>
              <a:t>     Each evaluation will be submitted in TK20 (immediate access).</a:t>
            </a:r>
            <a:endParaRPr lang="en-US" sz="2300" b="1" dirty="0">
              <a:solidFill>
                <a:schemeClr val="tx1">
                  <a:lumMod val="50000"/>
                </a:schemeClr>
              </a:solidFill>
              <a:latin typeface="Lucida Bright" panose="02040602050505020304" pitchFamily="18" charset="0"/>
            </a:endParaRPr>
          </a:p>
          <a:p>
            <a:pPr>
              <a:buNone/>
            </a:pPr>
            <a:endParaRPr lang="en-US" sz="2300" b="1" dirty="0" smtClean="0">
              <a:solidFill>
                <a:schemeClr val="tx1">
                  <a:lumMod val="50000"/>
                </a:schemeClr>
              </a:solidFill>
              <a:latin typeface="Lucida Bright" panose="02040602050505020304" pitchFamily="18" charset="0"/>
            </a:endParaRPr>
          </a:p>
          <a:p>
            <a:r>
              <a:rPr lang="en-US" sz="2300" b="1" dirty="0" smtClean="0">
                <a:solidFill>
                  <a:schemeClr val="tx1">
                    <a:lumMod val="50000"/>
                  </a:schemeClr>
                </a:solidFill>
                <a:latin typeface="Lucida Bright" panose="02040602050505020304" pitchFamily="18" charset="0"/>
              </a:rPr>
              <a:t>Each observation should be followed by a post conference.  </a:t>
            </a:r>
          </a:p>
          <a:p>
            <a:endParaRPr lang="en-US" sz="2300" b="1" dirty="0" smtClean="0">
              <a:solidFill>
                <a:schemeClr val="tx1">
                  <a:lumMod val="50000"/>
                </a:schemeClr>
              </a:solidFill>
              <a:latin typeface="Lucida Bright" panose="02040602050505020304" pitchFamily="18" charset="0"/>
            </a:endParaRPr>
          </a:p>
          <a:p>
            <a:r>
              <a:rPr lang="en-US" sz="2300" b="1" dirty="0" smtClean="0">
                <a:solidFill>
                  <a:schemeClr val="tx1">
                    <a:lumMod val="50000"/>
                  </a:schemeClr>
                </a:solidFill>
                <a:latin typeface="Lucida Bright" panose="02040602050505020304" pitchFamily="18" charset="0"/>
              </a:rPr>
              <a:t>Your cooperating teacher will submit two evaluations: an on line mid-semester evaluation and </a:t>
            </a:r>
            <a:r>
              <a:rPr lang="en-US" sz="2300" b="1" dirty="0" smtClean="0">
                <a:solidFill>
                  <a:schemeClr val="tx1">
                    <a:lumMod val="50000"/>
                  </a:schemeClr>
                </a:solidFill>
                <a:latin typeface="Lucida Bright" panose="02040602050505020304" pitchFamily="18" charset="0"/>
              </a:rPr>
              <a:t>a final </a:t>
            </a:r>
            <a:r>
              <a:rPr lang="en-US" sz="2300" b="1" dirty="0" smtClean="0">
                <a:solidFill>
                  <a:schemeClr val="tx1">
                    <a:lumMod val="50000"/>
                  </a:schemeClr>
                </a:solidFill>
                <a:latin typeface="Lucida Bright" panose="02040602050505020304" pitchFamily="18" charset="0"/>
              </a:rPr>
              <a:t>evaluation.  Attendance and punctuality will be reported in these evaluations, which are to be submitted in TK20.</a:t>
            </a:r>
          </a:p>
          <a:p>
            <a:pPr marL="0" indent="0">
              <a:buNone/>
            </a:pPr>
            <a:endParaRPr lang="en-US" sz="2300" b="1" dirty="0" smtClean="0">
              <a:solidFill>
                <a:schemeClr val="tx1">
                  <a:lumMod val="50000"/>
                </a:schemeClr>
              </a:solidFill>
              <a:latin typeface="Lucida Bright" panose="02040602050505020304" pitchFamily="18" charset="0"/>
            </a:endParaRPr>
          </a:p>
          <a:p>
            <a:pPr marL="0" indent="0">
              <a:buNone/>
            </a:pPr>
            <a:endParaRPr lang="en-US" sz="2300" b="1" dirty="0" smtClean="0">
              <a:solidFill>
                <a:schemeClr val="tx1">
                  <a:lumMod val="50000"/>
                </a:schemeClr>
              </a:solidFill>
              <a:latin typeface="Lucida Bright" panose="02040602050505020304" pitchFamily="18" charset="0"/>
            </a:endParaRPr>
          </a:p>
          <a:p>
            <a:pPr>
              <a:buNone/>
            </a:pPr>
            <a:endParaRPr lang="en-US" sz="2000" b="1" dirty="0" smtClean="0">
              <a:solidFill>
                <a:schemeClr val="tx1">
                  <a:lumMod val="50000"/>
                </a:schemeClr>
              </a:solidFill>
              <a:latin typeface="Lucida Bright" panose="02040602050505020304" pitchFamily="18" charset="0"/>
            </a:endParaRPr>
          </a:p>
          <a:p>
            <a:pPr algn="ctr">
              <a:buNone/>
            </a:pPr>
            <a:endParaRPr lang="en-US" sz="2000" dirty="0">
              <a:solidFill>
                <a:schemeClr val="tx1">
                  <a:lumMod val="50000"/>
                </a:schemeClr>
              </a:solidFill>
            </a:endParaRPr>
          </a:p>
          <a:p>
            <a:pPr algn="ctr">
              <a:buNone/>
            </a:pPr>
            <a:endParaRPr lang="en-US" sz="2000" dirty="0" smtClean="0">
              <a:solidFill>
                <a:schemeClr val="tx1">
                  <a:lumMod val="50000"/>
                </a:schemeClr>
              </a:solidFill>
            </a:endParaRPr>
          </a:p>
          <a:p>
            <a:endParaRPr lang="en-US" sz="2000" dirty="0"/>
          </a:p>
        </p:txBody>
      </p:sp>
    </p:spTree>
    <p:extLst>
      <p:ext uri="{BB962C8B-B14F-4D97-AF65-F5344CB8AC3E}">
        <p14:creationId xmlns:p14="http://schemas.microsoft.com/office/powerpoint/2010/main" val="126557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6907</TotalTime>
  <Words>585</Words>
  <Application>Microsoft Office PowerPoint</Application>
  <PresentationFormat>On-screen Show (4:3)</PresentationFormat>
  <Paragraphs>179</Paragraphs>
  <Slides>15</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Aharoni</vt:lpstr>
      <vt:lpstr>Albertus MT Lt</vt:lpstr>
      <vt:lpstr>Algerian</vt:lpstr>
      <vt:lpstr>Arial</vt:lpstr>
      <vt:lpstr>Baskerville Old Face</vt:lpstr>
      <vt:lpstr>Bell MT</vt:lpstr>
      <vt:lpstr>Berlin Sans FB Demi</vt:lpstr>
      <vt:lpstr>Bernard MT Condensed</vt:lpstr>
      <vt:lpstr>Broadway</vt:lpstr>
      <vt:lpstr>Calibri</vt:lpstr>
      <vt:lpstr>Elephant</vt:lpstr>
      <vt:lpstr>Lucida Bright</vt:lpstr>
      <vt:lpstr>Rockwell Extra Bold</vt:lpstr>
      <vt:lpstr>Times New Roman</vt:lpstr>
      <vt:lpstr>Wingdings</vt:lpstr>
      <vt:lpstr>Office Theme</vt:lpstr>
      <vt:lpstr>PowerPoint Presentation</vt:lpstr>
      <vt:lpstr>CTPP CONTACT INFORMATION</vt:lpstr>
      <vt:lpstr>PowerPoint Presentation</vt:lpstr>
      <vt:lpstr>N  J  C  U College of Education Claims</vt:lpstr>
      <vt:lpstr>NJ DOE CLINICAL COMPONENT CHANGES</vt:lpstr>
      <vt:lpstr>PowerPoint Presentation</vt:lpstr>
      <vt:lpstr>edTPA Submission  and Scoring Timeline</vt:lpstr>
      <vt:lpstr>…Important Policies</vt:lpstr>
      <vt:lpstr>Evaluation Process</vt:lpstr>
      <vt:lpstr>PowerPoint Presentation</vt:lpstr>
      <vt:lpstr>PowerPoint Presentation</vt:lpstr>
      <vt:lpstr>CTPP CERTIFICATION PROCESS</vt:lpstr>
      <vt:lpstr>Life After Omicron… COVID Challenges and Changes</vt:lpstr>
      <vt:lpstr>At NJCU,  Excellence is the Standard</vt:lpstr>
      <vt:lpstr>“Whether you think you can, or you can’t… you’re right.”     ~ Henry Ford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Vazquez</dc:creator>
  <cp:lastModifiedBy>owner</cp:lastModifiedBy>
  <cp:revision>160</cp:revision>
  <cp:lastPrinted>2021-09-01T16:09:04Z</cp:lastPrinted>
  <dcterms:created xsi:type="dcterms:W3CDTF">2014-07-22T15:56:22Z</dcterms:created>
  <dcterms:modified xsi:type="dcterms:W3CDTF">2022-01-14T02:17:50Z</dcterms:modified>
</cp:coreProperties>
</file>