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4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7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9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6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4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5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58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2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3AC42-D90D-4CFC-96C8-26D846C07F25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45CBD-4475-41E7-B6C4-4CC271DE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3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gerber@njcu.edu" TargetMode="External"/><Relationship Id="rId2" Type="http://schemas.openxmlformats.org/officeDocument/2006/relationships/hyperlink" Target="mailto:fmoran@njc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amerman@njc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MSCHE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Senate</a:t>
            </a:r>
          </a:p>
          <a:p>
            <a:r>
              <a:rPr lang="en-US" dirty="0" smtClean="0"/>
              <a:t>February 11,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32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MSCHE Standards for Accreditation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I: Mission and Goals</a:t>
            </a:r>
          </a:p>
          <a:p>
            <a:r>
              <a:rPr lang="en-US" dirty="0" smtClean="0"/>
              <a:t>Standard II: Ethics and Integrity</a:t>
            </a:r>
          </a:p>
          <a:p>
            <a:r>
              <a:rPr lang="en-US" dirty="0" smtClean="0"/>
              <a:t>Standard III: Design &amp; Delivery of the Student Learning Experience</a:t>
            </a:r>
          </a:p>
          <a:p>
            <a:r>
              <a:rPr lang="en-US" dirty="0" smtClean="0"/>
              <a:t>Standard IV: Support of the Student Experience</a:t>
            </a:r>
          </a:p>
          <a:p>
            <a:r>
              <a:rPr lang="en-US" dirty="0" smtClean="0"/>
              <a:t>Standard V: Educational Effectiveness Assessment</a:t>
            </a:r>
          </a:p>
          <a:p>
            <a:r>
              <a:rPr lang="en-US" dirty="0" smtClean="0"/>
              <a:t>Standard VI: Planning, Resources, and Institutional Improvement</a:t>
            </a:r>
          </a:p>
          <a:p>
            <a:r>
              <a:rPr lang="en-US" dirty="0" smtClean="0"/>
              <a:t>Standard VII: Governance, Leadership, and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738587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Timeline" title="Timeline">
            <a:extLst>
              <a:ext uri="{FF2B5EF4-FFF2-40B4-BE49-F238E27FC236}">
                <a16:creationId xmlns:a16="http://schemas.microsoft.com/office/drawing/2014/main" xmlns="" id="{2293A239-C3C0-406B-A6DC-32FAE6832C82}"/>
              </a:ext>
            </a:extLst>
          </p:cNvPr>
          <p:cNvGrpSpPr/>
          <p:nvPr/>
        </p:nvGrpSpPr>
        <p:grpSpPr>
          <a:xfrm>
            <a:off x="418011" y="5519804"/>
            <a:ext cx="11007737" cy="835181"/>
            <a:chOff x="418011" y="5519804"/>
            <a:chExt cx="11007737" cy="835181"/>
          </a:xfrm>
        </p:grpSpPr>
        <p:grpSp>
          <p:nvGrpSpPr>
            <p:cNvPr id="12" name="Group 11" title="Timeline">
              <a:extLst>
                <a:ext uri="{FF2B5EF4-FFF2-40B4-BE49-F238E27FC236}">
                  <a16:creationId xmlns:a16="http://schemas.microsoft.com/office/drawing/2014/main" xmlns="" id="{AE365AE6-FB72-4992-B49A-329155F31934}"/>
                </a:ext>
              </a:extLst>
            </p:cNvPr>
            <p:cNvGrpSpPr/>
            <p:nvPr/>
          </p:nvGrpSpPr>
          <p:grpSpPr>
            <a:xfrm>
              <a:off x="418011" y="5519804"/>
              <a:ext cx="11007737" cy="165471"/>
              <a:chOff x="418011" y="3346265"/>
              <a:chExt cx="11007737" cy="165471"/>
            </a:xfrm>
          </p:grpSpPr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xmlns="" id="{D8436AB7-777F-4E2A-9443-A66E25822F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8011" y="3429000"/>
                <a:ext cx="11007737" cy="0"/>
              </a:xfrm>
              <a:prstGeom prst="straightConnector1">
                <a:avLst/>
              </a:prstGeom>
              <a:ln>
                <a:solidFill>
                  <a:schemeClr val="bg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xmlns="" id="{6190EE01-B30F-4CAC-8C6A-FD17EDED6E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7476" y="3346265"/>
                <a:ext cx="0" cy="165471"/>
              </a:xfrm>
              <a:prstGeom prst="line">
                <a:avLst/>
              </a:prstGeom>
              <a:ln w="15875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xmlns="" id="{3E9CA8B8-1F78-45CA-B7BB-8FD11A969E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14868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xmlns="" id="{095D6F0B-DF34-40DB-AB6A-1DF127E269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62260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xmlns="" id="{4B8B0E64-F638-410E-B55B-23FF670F97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09652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xmlns="" id="{AF8B8BAA-B7B7-419D-B159-3760CB7AE5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57044" y="3346265"/>
                <a:ext cx="0" cy="165471"/>
              </a:xfrm>
              <a:prstGeom prst="line">
                <a:avLst/>
              </a:prstGeom>
              <a:ln w="15875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xmlns="" id="{8CEE23F6-603B-4DB5-A968-8F086AA2AF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04436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xmlns="" id="{B0EC7A32-A13D-40FD-8FCB-9A2616556D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51828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xmlns="" id="{662638A0-3098-431F-BE5E-612EF4623E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220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xmlns="" id="{521F9259-091E-4E50-AC57-3FA326D587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46612" y="3346265"/>
                <a:ext cx="0" cy="165471"/>
              </a:xfrm>
              <a:prstGeom prst="line">
                <a:avLst/>
              </a:prstGeom>
              <a:ln w="15875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xmlns="" id="{FB681480-BC34-4FA5-A187-0898969EA5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94004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xmlns="" id="{F54047B2-9C08-4A8C-A924-AA676C29F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41396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xmlns="" id="{1B503BE8-868F-4660-8AFA-BE353AB48B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88788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xmlns="" id="{36A1E96A-0A5C-4A53-B4EC-B6FD837F5F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36180" y="3346265"/>
                <a:ext cx="0" cy="165471"/>
              </a:xfrm>
              <a:prstGeom prst="line">
                <a:avLst/>
              </a:prstGeom>
              <a:ln w="15875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xmlns="" id="{8BEDC694-4388-424B-9F42-757603E0A2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83572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xmlns="" id="{D8CC268F-92F4-41DE-866F-F6BF296668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130964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xmlns="" id="{11FED6D9-594D-4786-859A-E8458EFBC6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78356" y="3346265"/>
                <a:ext cx="0" cy="165471"/>
              </a:xfrm>
              <a:prstGeom prst="line">
                <a:avLst/>
              </a:prstGeom>
              <a:ln cmpd="sng">
                <a:solidFill>
                  <a:schemeClr val="bg1">
                    <a:lumMod val="85000"/>
                  </a:schemeClr>
                </a:solidFill>
                <a:prstDash val="sysDash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 title="Timeline Text">
              <a:extLst>
                <a:ext uri="{FF2B5EF4-FFF2-40B4-BE49-F238E27FC236}">
                  <a16:creationId xmlns:a16="http://schemas.microsoft.com/office/drawing/2014/main" xmlns="" id="{8C25915F-0EC0-4154-8B06-E2B081847707}"/>
                </a:ext>
              </a:extLst>
            </p:cNvPr>
            <p:cNvGrpSpPr/>
            <p:nvPr/>
          </p:nvGrpSpPr>
          <p:grpSpPr>
            <a:xfrm>
              <a:off x="782971" y="5817314"/>
              <a:ext cx="9561398" cy="537671"/>
              <a:chOff x="782971" y="5817314"/>
              <a:chExt cx="9561398" cy="53767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4E8CE979-A9B5-418A-BC22-CF6E42776816}"/>
                  </a:ext>
                </a:extLst>
              </p:cNvPr>
              <p:cNvSpPr txBox="1"/>
              <p:nvPr/>
            </p:nvSpPr>
            <p:spPr>
              <a:xfrm>
                <a:off x="782971" y="5817314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Jan</a:t>
                </a:r>
                <a:endParaRPr lang="en-ZA" sz="1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xmlns="" id="{6DF41A29-164B-42EC-9F68-19D2E3AEC527}"/>
                  </a:ext>
                </a:extLst>
              </p:cNvPr>
              <p:cNvSpPr txBox="1"/>
              <p:nvPr/>
            </p:nvSpPr>
            <p:spPr>
              <a:xfrm>
                <a:off x="1510890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Mar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id="{7162BA43-FD37-4686-8437-28F117A90A25}"/>
                  </a:ext>
                </a:extLst>
              </p:cNvPr>
              <p:cNvSpPr txBox="1"/>
              <p:nvPr/>
            </p:nvSpPr>
            <p:spPr>
              <a:xfrm>
                <a:off x="2158282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May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="" id="{2717FE78-5079-4505-AEB2-D90CAE956F0A}"/>
                  </a:ext>
                </a:extLst>
              </p:cNvPr>
              <p:cNvSpPr txBox="1"/>
              <p:nvPr/>
            </p:nvSpPr>
            <p:spPr>
              <a:xfrm>
                <a:off x="2805674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Jul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xmlns="" id="{316E8E00-CDAC-4884-B354-EEC46B99951A}"/>
                  </a:ext>
                </a:extLst>
              </p:cNvPr>
              <p:cNvSpPr txBox="1"/>
              <p:nvPr/>
            </p:nvSpPr>
            <p:spPr>
              <a:xfrm>
                <a:off x="3381966" y="5817314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Sept</a:t>
                </a:r>
                <a:endParaRPr lang="en-ZA" sz="1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xmlns="" id="{99123C15-08DD-4459-98C8-FB1D88A48434}"/>
                  </a:ext>
                </a:extLst>
              </p:cNvPr>
              <p:cNvSpPr txBox="1"/>
              <p:nvPr/>
            </p:nvSpPr>
            <p:spPr>
              <a:xfrm>
                <a:off x="4109885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Nov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xmlns="" id="{702C22D6-E9B8-49C2-813B-3220EF5976F5}"/>
                  </a:ext>
                </a:extLst>
              </p:cNvPr>
              <p:cNvSpPr txBox="1"/>
              <p:nvPr/>
            </p:nvSpPr>
            <p:spPr>
              <a:xfrm>
                <a:off x="4757277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Jan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xmlns="" id="{71DFD606-8479-465C-B5A5-ACC2FD6A05AD}"/>
                  </a:ext>
                </a:extLst>
              </p:cNvPr>
              <p:cNvSpPr txBox="1"/>
              <p:nvPr/>
            </p:nvSpPr>
            <p:spPr>
              <a:xfrm>
                <a:off x="5404669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Mar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xmlns="" id="{16EAD50A-0933-4C9C-95E6-08A076B32041}"/>
                  </a:ext>
                </a:extLst>
              </p:cNvPr>
              <p:cNvSpPr txBox="1"/>
              <p:nvPr/>
            </p:nvSpPr>
            <p:spPr>
              <a:xfrm>
                <a:off x="5971534" y="5817314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May</a:t>
                </a:r>
                <a:endParaRPr lang="en-ZA" sz="1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xmlns="" id="{1A5CBF37-8585-4DC5-9107-7C048ACE4F6B}"/>
                  </a:ext>
                </a:extLst>
              </p:cNvPr>
              <p:cNvSpPr txBox="1"/>
              <p:nvPr/>
            </p:nvSpPr>
            <p:spPr>
              <a:xfrm>
                <a:off x="6699453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Jul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xmlns="" id="{1B2A0732-77CE-4CCD-9584-C8A3BD068222}"/>
                  </a:ext>
                </a:extLst>
              </p:cNvPr>
              <p:cNvSpPr txBox="1"/>
              <p:nvPr/>
            </p:nvSpPr>
            <p:spPr>
              <a:xfrm>
                <a:off x="7346845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Sept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xmlns="" id="{D56C61BF-4889-44FB-9251-6B314A0F79CE}"/>
                  </a:ext>
                </a:extLst>
              </p:cNvPr>
              <p:cNvSpPr txBox="1"/>
              <p:nvPr/>
            </p:nvSpPr>
            <p:spPr>
              <a:xfrm>
                <a:off x="7994237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Nov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xmlns="" id="{611F0B67-8314-4DF8-99E7-108753641C77}"/>
                  </a:ext>
                </a:extLst>
              </p:cNvPr>
              <p:cNvSpPr txBox="1"/>
              <p:nvPr/>
            </p:nvSpPr>
            <p:spPr>
              <a:xfrm>
                <a:off x="8561102" y="5817314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Jan</a:t>
                </a:r>
                <a:endParaRPr lang="en-ZA" sz="1000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xmlns="" id="{BAA83CD7-1992-4845-9916-79B3A6737423}"/>
                  </a:ext>
                </a:extLst>
              </p:cNvPr>
              <p:cNvSpPr txBox="1"/>
              <p:nvPr/>
            </p:nvSpPr>
            <p:spPr>
              <a:xfrm>
                <a:off x="9289021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Mar</a:t>
                </a:r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xmlns="" id="{2F2B6738-A856-4DBF-B465-BC5964B0D7BC}"/>
                  </a:ext>
                </a:extLst>
              </p:cNvPr>
              <p:cNvSpPr txBox="1"/>
              <p:nvPr/>
            </p:nvSpPr>
            <p:spPr>
              <a:xfrm>
                <a:off x="9936413" y="5817314"/>
                <a:ext cx="407956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endParaRPr lang="en-ZA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xmlns="" id="{2BD778E6-D334-4389-B4C0-6C793B6E1E82}"/>
                  </a:ext>
                </a:extLst>
              </p:cNvPr>
              <p:cNvSpPr txBox="1"/>
              <p:nvPr/>
            </p:nvSpPr>
            <p:spPr>
              <a:xfrm>
                <a:off x="791680" y="6119248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2018</a:t>
                </a:r>
                <a:endPara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xmlns="" id="{9E24B3E5-9E8A-4B3A-ADB6-4481250B3F2A}"/>
                  </a:ext>
                </a:extLst>
              </p:cNvPr>
              <p:cNvSpPr txBox="1"/>
              <p:nvPr/>
            </p:nvSpPr>
            <p:spPr>
              <a:xfrm>
                <a:off x="4677360" y="6076512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2019</a:t>
                </a:r>
                <a:endPara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xmlns="" id="{384B4D5E-DF22-4556-9F7B-E0627361D734}"/>
                  </a:ext>
                </a:extLst>
              </p:cNvPr>
              <p:cNvSpPr txBox="1"/>
              <p:nvPr/>
            </p:nvSpPr>
            <p:spPr>
              <a:xfrm>
                <a:off x="8561712" y="6119248"/>
                <a:ext cx="569010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algn="ctr"/>
                <a:r>
                  <a:rPr lang="en-ZA" sz="1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2020</a:t>
                </a:r>
                <a:endParaRPr lang="en-ZA" sz="1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7" name="Milestone 2" title="Milestone 2">
            <a:extLst>
              <a:ext uri="{FF2B5EF4-FFF2-40B4-BE49-F238E27FC236}">
                <a16:creationId xmlns:a16="http://schemas.microsoft.com/office/drawing/2014/main" xmlns="" id="{2AEC5DB5-2EFC-41F3-8029-7EE36BB08AF9}"/>
              </a:ext>
            </a:extLst>
          </p:cNvPr>
          <p:cNvGrpSpPr/>
          <p:nvPr/>
        </p:nvGrpSpPr>
        <p:grpSpPr>
          <a:xfrm>
            <a:off x="2670453" y="1286001"/>
            <a:ext cx="1294782" cy="4264688"/>
            <a:chOff x="1479740" y="1174884"/>
            <a:chExt cx="1294782" cy="4264688"/>
          </a:xfrm>
        </p:grpSpPr>
        <p:sp>
          <p:nvSpPr>
            <p:cNvPr id="113" name="Arrow: Down 112" title="Milestone Tall Arrow">
              <a:extLst>
                <a:ext uri="{FF2B5EF4-FFF2-40B4-BE49-F238E27FC236}">
                  <a16:creationId xmlns:a16="http://schemas.microsoft.com/office/drawing/2014/main" xmlns="" id="{64FA0107-4988-4579-A5AC-40B595D901B9}"/>
                </a:ext>
              </a:extLst>
            </p:cNvPr>
            <p:cNvSpPr/>
            <p:nvPr/>
          </p:nvSpPr>
          <p:spPr>
            <a:xfrm>
              <a:off x="1479740" y="1902395"/>
              <a:ext cx="470255" cy="3537177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ZA"/>
            </a:p>
          </p:txBody>
        </p:sp>
        <p:grpSp>
          <p:nvGrpSpPr>
            <p:cNvPr id="6" name="Group 5" title="Milestone Text">
              <a:extLst>
                <a:ext uri="{FF2B5EF4-FFF2-40B4-BE49-F238E27FC236}">
                  <a16:creationId xmlns:a16="http://schemas.microsoft.com/office/drawing/2014/main" xmlns="" id="{907C4BC5-522C-48D3-A999-219DE8E9EC39}"/>
                </a:ext>
              </a:extLst>
            </p:cNvPr>
            <p:cNvGrpSpPr/>
            <p:nvPr/>
          </p:nvGrpSpPr>
          <p:grpSpPr>
            <a:xfrm>
              <a:off x="1479740" y="1174884"/>
              <a:ext cx="1294782" cy="616233"/>
              <a:chOff x="2110555" y="2162177"/>
              <a:chExt cx="1294782" cy="616233"/>
            </a:xfrm>
          </p:grpSpPr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xmlns="" id="{0618AC60-DF13-401B-AC73-91C3F019CB3C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Proposal 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xmlns="" id="{5938A122-F3F6-4956-953F-D7D83254FFD4}"/>
                  </a:ext>
                </a:extLst>
              </p:cNvPr>
              <p:cNvSpPr txBox="1"/>
              <p:nvPr/>
            </p:nvSpPr>
            <p:spPr>
              <a:xfrm>
                <a:off x="2110555" y="2470633"/>
                <a:ext cx="129478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MSCHE </a:t>
                </a:r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</a:t>
                </a:r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pproves Self-Study proposal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" name="Milestone 1" title="Milestone 1">
            <a:extLst>
              <a:ext uri="{FF2B5EF4-FFF2-40B4-BE49-F238E27FC236}">
                <a16:creationId xmlns:a16="http://schemas.microsoft.com/office/drawing/2014/main" xmlns="" id="{5986526B-4004-4437-80A5-731803EA26FF}"/>
              </a:ext>
            </a:extLst>
          </p:cNvPr>
          <p:cNvGrpSpPr/>
          <p:nvPr/>
        </p:nvGrpSpPr>
        <p:grpSpPr>
          <a:xfrm>
            <a:off x="832348" y="3621768"/>
            <a:ext cx="1294783" cy="1817804"/>
            <a:chOff x="832348" y="3621768"/>
            <a:chExt cx="1294783" cy="1817804"/>
          </a:xfrm>
        </p:grpSpPr>
        <p:sp>
          <p:nvSpPr>
            <p:cNvPr id="2" name="Arrow: Down 1" title="Milestone Arrow">
              <a:extLst>
                <a:ext uri="{FF2B5EF4-FFF2-40B4-BE49-F238E27FC236}">
                  <a16:creationId xmlns:a16="http://schemas.microsoft.com/office/drawing/2014/main" xmlns="" id="{EF2BC525-2854-422B-845A-7B95FE2796BD}"/>
                </a:ext>
              </a:extLst>
            </p:cNvPr>
            <p:cNvSpPr/>
            <p:nvPr/>
          </p:nvSpPr>
          <p:spPr>
            <a:xfrm>
              <a:off x="832348" y="4150309"/>
              <a:ext cx="470255" cy="1289263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grpSp>
          <p:nvGrpSpPr>
            <p:cNvPr id="5" name="Group 4" title="Milestone Text">
              <a:extLst>
                <a:ext uri="{FF2B5EF4-FFF2-40B4-BE49-F238E27FC236}">
                  <a16:creationId xmlns:a16="http://schemas.microsoft.com/office/drawing/2014/main" xmlns="" id="{115A178B-57C4-4B9D-B684-21A92431913E}"/>
                </a:ext>
              </a:extLst>
            </p:cNvPr>
            <p:cNvGrpSpPr/>
            <p:nvPr/>
          </p:nvGrpSpPr>
          <p:grpSpPr>
            <a:xfrm>
              <a:off x="832349" y="3621768"/>
              <a:ext cx="1294782" cy="462344"/>
              <a:chOff x="1510892" y="3741332"/>
              <a:chExt cx="1294782" cy="462344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xmlns="" id="{A6E28C73-4CCB-4BDB-82CA-BEE3A58D33D9}"/>
                  </a:ext>
                </a:extLst>
              </p:cNvPr>
              <p:cNvSpPr txBox="1"/>
              <p:nvPr/>
            </p:nvSpPr>
            <p:spPr>
              <a:xfrm>
                <a:off x="1510892" y="4049788"/>
                <a:ext cx="1294782" cy="1538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Team starts meeting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xmlns="" id="{3DD2C9D1-5E8D-4ED2-989C-330D6753B965}"/>
                  </a:ext>
                </a:extLst>
              </p:cNvPr>
              <p:cNvSpPr txBox="1"/>
              <p:nvPr/>
            </p:nvSpPr>
            <p:spPr>
              <a:xfrm>
                <a:off x="1510892" y="3741332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MSCHE2020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8" name="Milestone 3" title="Milestone 3">
            <a:extLst>
              <a:ext uri="{FF2B5EF4-FFF2-40B4-BE49-F238E27FC236}">
                <a16:creationId xmlns:a16="http://schemas.microsoft.com/office/drawing/2014/main" xmlns="" id="{54A9CB8B-6D23-4808-9650-DEF00BE9E44A}"/>
              </a:ext>
            </a:extLst>
          </p:cNvPr>
          <p:cNvGrpSpPr/>
          <p:nvPr/>
        </p:nvGrpSpPr>
        <p:grpSpPr>
          <a:xfrm>
            <a:off x="3861620" y="2585286"/>
            <a:ext cx="1320847" cy="2876261"/>
            <a:chOff x="3422591" y="3688376"/>
            <a:chExt cx="1320847" cy="1751197"/>
          </a:xfrm>
        </p:grpSpPr>
        <p:sp>
          <p:nvSpPr>
            <p:cNvPr id="118" name="Arrow: Down 117" title="Milestone Arrow">
              <a:extLst>
                <a:ext uri="{FF2B5EF4-FFF2-40B4-BE49-F238E27FC236}">
                  <a16:creationId xmlns:a16="http://schemas.microsoft.com/office/drawing/2014/main" xmlns="" id="{EE396D52-2B52-4388-AE30-F4157363CC20}"/>
                </a:ext>
              </a:extLst>
            </p:cNvPr>
            <p:cNvSpPr/>
            <p:nvPr/>
          </p:nvSpPr>
          <p:spPr>
            <a:xfrm>
              <a:off x="3422591" y="4045767"/>
              <a:ext cx="470255" cy="1393806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grpSp>
          <p:nvGrpSpPr>
            <p:cNvPr id="120" name="Group 119" title="Milestone Text">
              <a:extLst>
                <a:ext uri="{FF2B5EF4-FFF2-40B4-BE49-F238E27FC236}">
                  <a16:creationId xmlns:a16="http://schemas.microsoft.com/office/drawing/2014/main" xmlns="" id="{B15CF98A-C041-4C54-83E0-D6B1A0165558}"/>
                </a:ext>
              </a:extLst>
            </p:cNvPr>
            <p:cNvGrpSpPr/>
            <p:nvPr/>
          </p:nvGrpSpPr>
          <p:grpSpPr>
            <a:xfrm>
              <a:off x="3448656" y="3688376"/>
              <a:ext cx="1294782" cy="459853"/>
              <a:chOff x="2109217" y="2228785"/>
              <a:chExt cx="1294782" cy="459853"/>
            </a:xfrm>
          </p:grpSpPr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xmlns="" id="{5D435BCF-D2D6-4341-809F-90860DEAC612}"/>
                  </a:ext>
                </a:extLst>
              </p:cNvPr>
              <p:cNvSpPr txBox="1"/>
              <p:nvPr/>
            </p:nvSpPr>
            <p:spPr>
              <a:xfrm>
                <a:off x="2109217" y="2380861"/>
                <a:ext cx="129478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Team completes first drafts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xmlns="" id="{364C8657-37CD-432B-AD71-7255D32855F5}"/>
                  </a:ext>
                </a:extLst>
              </p:cNvPr>
              <p:cNvSpPr txBox="1"/>
              <p:nvPr/>
            </p:nvSpPr>
            <p:spPr>
              <a:xfrm>
                <a:off x="2109217" y="2228785"/>
                <a:ext cx="129478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Draft #1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30" name="Milestone 3" title="Milestone 3">
            <a:extLst>
              <a:ext uri="{FF2B5EF4-FFF2-40B4-BE49-F238E27FC236}">
                <a16:creationId xmlns:a16="http://schemas.microsoft.com/office/drawing/2014/main" xmlns="" id="{54A9CB8B-6D23-4808-9650-DEF00BE9E44A}"/>
              </a:ext>
            </a:extLst>
          </p:cNvPr>
          <p:cNvGrpSpPr/>
          <p:nvPr/>
        </p:nvGrpSpPr>
        <p:grpSpPr>
          <a:xfrm>
            <a:off x="4488686" y="3379976"/>
            <a:ext cx="1331997" cy="2042169"/>
            <a:chOff x="3422591" y="3654876"/>
            <a:chExt cx="1331997" cy="1784695"/>
          </a:xfrm>
        </p:grpSpPr>
        <p:sp>
          <p:nvSpPr>
            <p:cNvPr id="131" name="Arrow: Down 117" title="Milestone Arrow">
              <a:extLst>
                <a:ext uri="{FF2B5EF4-FFF2-40B4-BE49-F238E27FC236}">
                  <a16:creationId xmlns:a16="http://schemas.microsoft.com/office/drawing/2014/main" xmlns="" id="{EE396D52-2B52-4388-AE30-F4157363CC20}"/>
                </a:ext>
              </a:extLst>
            </p:cNvPr>
            <p:cNvSpPr/>
            <p:nvPr/>
          </p:nvSpPr>
          <p:spPr>
            <a:xfrm>
              <a:off x="3422591" y="4712312"/>
              <a:ext cx="470255" cy="727259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grpSp>
          <p:nvGrpSpPr>
            <p:cNvPr id="132" name="Group 131" title="Milestone Text">
              <a:extLst>
                <a:ext uri="{FF2B5EF4-FFF2-40B4-BE49-F238E27FC236}">
                  <a16:creationId xmlns:a16="http://schemas.microsoft.com/office/drawing/2014/main" xmlns="" id="{B15CF98A-C041-4C54-83E0-D6B1A0165558}"/>
                </a:ext>
              </a:extLst>
            </p:cNvPr>
            <p:cNvGrpSpPr/>
            <p:nvPr/>
          </p:nvGrpSpPr>
          <p:grpSpPr>
            <a:xfrm>
              <a:off x="3430929" y="3654876"/>
              <a:ext cx="1323659" cy="1041522"/>
              <a:chOff x="2091490" y="2195285"/>
              <a:chExt cx="1323659" cy="1041522"/>
            </a:xfrm>
          </p:grpSpPr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xmlns="" id="{5D435BCF-D2D6-4341-809F-90860DEAC612}"/>
                  </a:ext>
                </a:extLst>
              </p:cNvPr>
              <p:cNvSpPr txBox="1"/>
              <p:nvPr/>
            </p:nvSpPr>
            <p:spPr>
              <a:xfrm>
                <a:off x="2091490" y="2698862"/>
                <a:ext cx="1294782" cy="53794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Team </a:t>
                </a:r>
              </a:p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completes </a:t>
                </a:r>
              </a:p>
              <a:p>
                <a:r>
                  <a:rPr lang="en-ZA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</a:t>
                </a:r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econd</a:t>
                </a:r>
              </a:p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drafts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xmlns="" id="{364C8657-37CD-432B-AD71-7255D32855F5}"/>
                  </a:ext>
                </a:extLst>
              </p:cNvPr>
              <p:cNvSpPr txBox="1"/>
              <p:nvPr/>
            </p:nvSpPr>
            <p:spPr>
              <a:xfrm>
                <a:off x="2120367" y="2195285"/>
                <a:ext cx="1294782" cy="4841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Draft</a:t>
                </a:r>
              </a:p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#2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45" name="Milestone 1" title="Milestone 1">
            <a:extLst>
              <a:ext uri="{FF2B5EF4-FFF2-40B4-BE49-F238E27FC236}">
                <a16:creationId xmlns:a16="http://schemas.microsoft.com/office/drawing/2014/main" xmlns="" id="{5986526B-4004-4437-80A5-731803EA26FF}"/>
              </a:ext>
            </a:extLst>
          </p:cNvPr>
          <p:cNvGrpSpPr/>
          <p:nvPr/>
        </p:nvGrpSpPr>
        <p:grpSpPr>
          <a:xfrm>
            <a:off x="5236669" y="834857"/>
            <a:ext cx="1304944" cy="4626690"/>
            <a:chOff x="822187" y="3621768"/>
            <a:chExt cx="1304944" cy="1808198"/>
          </a:xfrm>
        </p:grpSpPr>
        <p:sp>
          <p:nvSpPr>
            <p:cNvPr id="157" name="Arrow: Down 1" title="Milestone Arrow">
              <a:extLst>
                <a:ext uri="{FF2B5EF4-FFF2-40B4-BE49-F238E27FC236}">
                  <a16:creationId xmlns:a16="http://schemas.microsoft.com/office/drawing/2014/main" xmlns="" id="{EF2BC525-2854-422B-845A-7B95FE2796BD}"/>
                </a:ext>
              </a:extLst>
            </p:cNvPr>
            <p:cNvSpPr/>
            <p:nvPr/>
          </p:nvSpPr>
          <p:spPr>
            <a:xfrm>
              <a:off x="846558" y="3978774"/>
              <a:ext cx="470255" cy="1451192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grpSp>
          <p:nvGrpSpPr>
            <p:cNvPr id="158" name="Group 157" title="Milestone Text">
              <a:extLst>
                <a:ext uri="{FF2B5EF4-FFF2-40B4-BE49-F238E27FC236}">
                  <a16:creationId xmlns:a16="http://schemas.microsoft.com/office/drawing/2014/main" xmlns="" id="{115A178B-57C4-4B9D-B684-21A92431913E}"/>
                </a:ext>
              </a:extLst>
            </p:cNvPr>
            <p:cNvGrpSpPr/>
            <p:nvPr/>
          </p:nvGrpSpPr>
          <p:grpSpPr>
            <a:xfrm>
              <a:off x="822187" y="3621768"/>
              <a:ext cx="1304944" cy="334278"/>
              <a:chOff x="1500730" y="3741332"/>
              <a:chExt cx="1304944" cy="334278"/>
            </a:xfrm>
          </p:grpSpPr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xmlns="" id="{A6E28C73-4CCB-4BDB-82CA-BEE3A58D33D9}"/>
                  </a:ext>
                </a:extLst>
              </p:cNvPr>
              <p:cNvSpPr txBox="1"/>
              <p:nvPr/>
            </p:nvSpPr>
            <p:spPr>
              <a:xfrm>
                <a:off x="1500730" y="3955325"/>
                <a:ext cx="1294782" cy="12028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Team hosts open meetings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xmlns="" id="{3DD2C9D1-5E8D-4ED2-989C-330D6753B965}"/>
                  </a:ext>
                </a:extLst>
              </p:cNvPr>
              <p:cNvSpPr txBox="1"/>
              <p:nvPr/>
            </p:nvSpPr>
            <p:spPr>
              <a:xfrm>
                <a:off x="1510892" y="3741332"/>
                <a:ext cx="1294782" cy="2165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Open Meetings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161" name="TextBox 160">
            <a:extLst>
              <a:ext uri="{FF2B5EF4-FFF2-40B4-BE49-F238E27FC236}">
                <a16:creationId xmlns:a16="http://schemas.microsoft.com/office/drawing/2014/main" xmlns="" id="{BAA83CD7-1992-4845-9916-79B3A6737423}"/>
              </a:ext>
            </a:extLst>
          </p:cNvPr>
          <p:cNvSpPr txBox="1"/>
          <p:nvPr/>
        </p:nvSpPr>
        <p:spPr>
          <a:xfrm>
            <a:off x="9926986" y="5817313"/>
            <a:ext cx="407956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ZA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</a:t>
            </a:r>
            <a:endParaRPr lang="en-ZA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62" name="Milestone 2" title="Milestone 2">
            <a:extLst>
              <a:ext uri="{FF2B5EF4-FFF2-40B4-BE49-F238E27FC236}">
                <a16:creationId xmlns:a16="http://schemas.microsoft.com/office/drawing/2014/main" xmlns="" id="{2AEC5DB5-2EFC-41F3-8029-7EE36BB08AF9}"/>
              </a:ext>
            </a:extLst>
          </p:cNvPr>
          <p:cNvGrpSpPr/>
          <p:nvPr/>
        </p:nvGrpSpPr>
        <p:grpSpPr>
          <a:xfrm>
            <a:off x="7047496" y="1371924"/>
            <a:ext cx="1294782" cy="4178765"/>
            <a:chOff x="1479740" y="1187225"/>
            <a:chExt cx="1294782" cy="4252347"/>
          </a:xfrm>
        </p:grpSpPr>
        <p:sp>
          <p:nvSpPr>
            <p:cNvPr id="163" name="Arrow: Down 112" title="Milestone Tall Arrow">
              <a:extLst>
                <a:ext uri="{FF2B5EF4-FFF2-40B4-BE49-F238E27FC236}">
                  <a16:creationId xmlns:a16="http://schemas.microsoft.com/office/drawing/2014/main" xmlns="" id="{64FA0107-4988-4579-A5AC-40B595D901B9}"/>
                </a:ext>
              </a:extLst>
            </p:cNvPr>
            <p:cNvSpPr/>
            <p:nvPr/>
          </p:nvSpPr>
          <p:spPr>
            <a:xfrm>
              <a:off x="1479740" y="1902395"/>
              <a:ext cx="470255" cy="3537177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ZA"/>
            </a:p>
          </p:txBody>
        </p:sp>
        <p:grpSp>
          <p:nvGrpSpPr>
            <p:cNvPr id="164" name="Group 163" title="Milestone Text">
              <a:extLst>
                <a:ext uri="{FF2B5EF4-FFF2-40B4-BE49-F238E27FC236}">
                  <a16:creationId xmlns:a16="http://schemas.microsoft.com/office/drawing/2014/main" xmlns="" id="{907C4BC5-522C-48D3-A999-219DE8E9EC39}"/>
                </a:ext>
              </a:extLst>
            </p:cNvPr>
            <p:cNvGrpSpPr/>
            <p:nvPr/>
          </p:nvGrpSpPr>
          <p:grpSpPr>
            <a:xfrm>
              <a:off x="1479740" y="1187225"/>
              <a:ext cx="1294782" cy="666546"/>
              <a:chOff x="2110555" y="2174518"/>
              <a:chExt cx="1294782" cy="666546"/>
            </a:xfrm>
          </p:grpSpPr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xmlns="" id="{0618AC60-DF13-401B-AC73-91C3F019CB3C}"/>
                  </a:ext>
                </a:extLst>
              </p:cNvPr>
              <p:cNvSpPr txBox="1"/>
              <p:nvPr/>
            </p:nvSpPr>
            <p:spPr>
              <a:xfrm>
                <a:off x="2110555" y="2174518"/>
                <a:ext cx="1294782" cy="26621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7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Submit Draft</a:t>
                </a:r>
                <a:endParaRPr lang="en-ZA" sz="17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xmlns="" id="{5938A122-F3F6-4956-953F-D7D83254FFD4}"/>
                  </a:ext>
                </a:extLst>
              </p:cNvPr>
              <p:cNvSpPr txBox="1"/>
              <p:nvPr/>
            </p:nvSpPr>
            <p:spPr>
              <a:xfrm>
                <a:off x="2110555" y="2470633"/>
                <a:ext cx="1294782" cy="3704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Submit Self-Study to MSCHE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7" name="Milestone 2" title="Milestone 2">
            <a:extLst>
              <a:ext uri="{FF2B5EF4-FFF2-40B4-BE49-F238E27FC236}">
                <a16:creationId xmlns:a16="http://schemas.microsoft.com/office/drawing/2014/main" xmlns="" id="{2AEC5DB5-2EFC-41F3-8029-7EE36BB08AF9}"/>
              </a:ext>
            </a:extLst>
          </p:cNvPr>
          <p:cNvGrpSpPr/>
          <p:nvPr/>
        </p:nvGrpSpPr>
        <p:grpSpPr>
          <a:xfrm>
            <a:off x="7766819" y="2315851"/>
            <a:ext cx="1294782" cy="3196491"/>
            <a:chOff x="1479740" y="1174884"/>
            <a:chExt cx="1294782" cy="4264687"/>
          </a:xfrm>
        </p:grpSpPr>
        <p:sp>
          <p:nvSpPr>
            <p:cNvPr id="170" name="Arrow: Down 112" title="Milestone Tall Arrow">
              <a:extLst>
                <a:ext uri="{FF2B5EF4-FFF2-40B4-BE49-F238E27FC236}">
                  <a16:creationId xmlns:a16="http://schemas.microsoft.com/office/drawing/2014/main" xmlns="" id="{64FA0107-4988-4579-A5AC-40B595D901B9}"/>
                </a:ext>
              </a:extLst>
            </p:cNvPr>
            <p:cNvSpPr/>
            <p:nvPr/>
          </p:nvSpPr>
          <p:spPr>
            <a:xfrm>
              <a:off x="1479740" y="2197179"/>
              <a:ext cx="470255" cy="3242392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ZA"/>
            </a:p>
          </p:txBody>
        </p:sp>
        <p:grpSp>
          <p:nvGrpSpPr>
            <p:cNvPr id="174" name="Group 173" title="Milestone Text">
              <a:extLst>
                <a:ext uri="{FF2B5EF4-FFF2-40B4-BE49-F238E27FC236}">
                  <a16:creationId xmlns:a16="http://schemas.microsoft.com/office/drawing/2014/main" xmlns="" id="{907C4BC5-522C-48D3-A999-219DE8E9EC39}"/>
                </a:ext>
              </a:extLst>
            </p:cNvPr>
            <p:cNvGrpSpPr/>
            <p:nvPr/>
          </p:nvGrpSpPr>
          <p:grpSpPr>
            <a:xfrm>
              <a:off x="1479740" y="1174884"/>
              <a:ext cx="1294782" cy="924400"/>
              <a:chOff x="2110555" y="2162177"/>
              <a:chExt cx="1294782" cy="924400"/>
            </a:xfrm>
          </p:grpSpPr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xmlns="" id="{0618AC60-DF13-401B-AC73-91C3F019CB3C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3695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Pre-Visit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xmlns="" id="{5938A122-F3F6-4956-953F-D7D83254FFD4}"/>
                  </a:ext>
                </a:extLst>
              </p:cNvPr>
              <p:cNvSpPr txBox="1"/>
              <p:nvPr/>
            </p:nvSpPr>
            <p:spPr>
              <a:xfrm>
                <a:off x="2110555" y="2470634"/>
                <a:ext cx="1294782" cy="6159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Evaluation chair </a:t>
                </a:r>
              </a:p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visits</a:t>
                </a:r>
              </a:p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campus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80" name="Milestone 2" title="Milestone 2">
            <a:extLst>
              <a:ext uri="{FF2B5EF4-FFF2-40B4-BE49-F238E27FC236}">
                <a16:creationId xmlns:a16="http://schemas.microsoft.com/office/drawing/2014/main" xmlns="" id="{2AEC5DB5-2EFC-41F3-8029-7EE36BB08AF9}"/>
              </a:ext>
            </a:extLst>
          </p:cNvPr>
          <p:cNvGrpSpPr/>
          <p:nvPr/>
        </p:nvGrpSpPr>
        <p:grpSpPr>
          <a:xfrm>
            <a:off x="8797085" y="1562178"/>
            <a:ext cx="1547284" cy="3992637"/>
            <a:chOff x="1479740" y="1174884"/>
            <a:chExt cx="1294782" cy="4264687"/>
          </a:xfrm>
        </p:grpSpPr>
        <p:sp>
          <p:nvSpPr>
            <p:cNvPr id="181" name="Arrow: Down 112" title="Milestone Tall Arrow">
              <a:extLst>
                <a:ext uri="{FF2B5EF4-FFF2-40B4-BE49-F238E27FC236}">
                  <a16:creationId xmlns:a16="http://schemas.microsoft.com/office/drawing/2014/main" xmlns="" id="{64FA0107-4988-4579-A5AC-40B595D901B9}"/>
                </a:ext>
              </a:extLst>
            </p:cNvPr>
            <p:cNvSpPr/>
            <p:nvPr/>
          </p:nvSpPr>
          <p:spPr>
            <a:xfrm>
              <a:off x="1479740" y="2197179"/>
              <a:ext cx="381961" cy="3242392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ZA"/>
            </a:p>
          </p:txBody>
        </p:sp>
        <p:grpSp>
          <p:nvGrpSpPr>
            <p:cNvPr id="182" name="Group 181" title="Milestone Text">
              <a:extLst>
                <a:ext uri="{FF2B5EF4-FFF2-40B4-BE49-F238E27FC236}">
                  <a16:creationId xmlns:a16="http://schemas.microsoft.com/office/drawing/2014/main" xmlns="" id="{907C4BC5-522C-48D3-A999-219DE8E9EC39}"/>
                </a:ext>
              </a:extLst>
            </p:cNvPr>
            <p:cNvGrpSpPr/>
            <p:nvPr/>
          </p:nvGrpSpPr>
          <p:grpSpPr>
            <a:xfrm>
              <a:off x="1479740" y="1174884"/>
              <a:ext cx="1294782" cy="719087"/>
              <a:chOff x="2110555" y="2162177"/>
              <a:chExt cx="1294782" cy="719087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xmlns="" id="{0618AC60-DF13-401B-AC73-91C3F019CB3C}"/>
                  </a:ext>
                </a:extLst>
              </p:cNvPr>
              <p:cNvSpPr txBox="1"/>
              <p:nvPr/>
            </p:nvSpPr>
            <p:spPr>
              <a:xfrm>
                <a:off x="2110555" y="2162177"/>
                <a:ext cx="1294782" cy="3695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Submit Final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xmlns="" id="{5938A122-F3F6-4956-953F-D7D83254FFD4}"/>
                  </a:ext>
                </a:extLst>
              </p:cNvPr>
              <p:cNvSpPr txBox="1"/>
              <p:nvPr/>
            </p:nvSpPr>
            <p:spPr>
              <a:xfrm>
                <a:off x="2110555" y="2470634"/>
                <a:ext cx="1294782" cy="4106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Submit final version to MSCHE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85" name="Milestone 2" title="Milestone 2">
            <a:extLst>
              <a:ext uri="{FF2B5EF4-FFF2-40B4-BE49-F238E27FC236}">
                <a16:creationId xmlns:a16="http://schemas.microsoft.com/office/drawing/2014/main" xmlns="" id="{2AEC5DB5-2EFC-41F3-8029-7EE36BB08AF9}"/>
              </a:ext>
            </a:extLst>
          </p:cNvPr>
          <p:cNvGrpSpPr/>
          <p:nvPr/>
        </p:nvGrpSpPr>
        <p:grpSpPr>
          <a:xfrm>
            <a:off x="9448255" y="2941067"/>
            <a:ext cx="1625137" cy="2557772"/>
            <a:chOff x="1463960" y="1201603"/>
            <a:chExt cx="1359930" cy="4192172"/>
          </a:xfrm>
        </p:grpSpPr>
        <p:sp>
          <p:nvSpPr>
            <p:cNvPr id="186" name="Arrow: Down 112" title="Milestone Tall Arrow">
              <a:extLst>
                <a:ext uri="{FF2B5EF4-FFF2-40B4-BE49-F238E27FC236}">
                  <a16:creationId xmlns:a16="http://schemas.microsoft.com/office/drawing/2014/main" xmlns="" id="{64FA0107-4988-4579-A5AC-40B595D901B9}"/>
                </a:ext>
              </a:extLst>
            </p:cNvPr>
            <p:cNvSpPr/>
            <p:nvPr/>
          </p:nvSpPr>
          <p:spPr>
            <a:xfrm>
              <a:off x="1463960" y="2151382"/>
              <a:ext cx="346083" cy="3242393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ZA"/>
            </a:p>
          </p:txBody>
        </p:sp>
        <p:grpSp>
          <p:nvGrpSpPr>
            <p:cNvPr id="187" name="Group 186" title="Milestone Text">
              <a:extLst>
                <a:ext uri="{FF2B5EF4-FFF2-40B4-BE49-F238E27FC236}">
                  <a16:creationId xmlns:a16="http://schemas.microsoft.com/office/drawing/2014/main" xmlns="" id="{907C4BC5-522C-48D3-A999-219DE8E9EC39}"/>
                </a:ext>
              </a:extLst>
            </p:cNvPr>
            <p:cNvGrpSpPr/>
            <p:nvPr/>
          </p:nvGrpSpPr>
          <p:grpSpPr>
            <a:xfrm>
              <a:off x="1509438" y="1201603"/>
              <a:ext cx="1314452" cy="722554"/>
              <a:chOff x="2140253" y="2188896"/>
              <a:chExt cx="1314452" cy="722554"/>
            </a:xfrm>
          </p:grpSpPr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xmlns="" id="{0618AC60-DF13-401B-AC73-91C3F019CB3C}"/>
                  </a:ext>
                </a:extLst>
              </p:cNvPr>
              <p:cNvSpPr txBox="1"/>
              <p:nvPr/>
            </p:nvSpPr>
            <p:spPr>
              <a:xfrm>
                <a:off x="2159923" y="2188896"/>
                <a:ext cx="1294782" cy="4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MSCHE Visit</a:t>
                </a:r>
                <a:endParaRPr lang="en-ZA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xmlns="" id="{5938A122-F3F6-4956-953F-D7D83254FFD4}"/>
                  </a:ext>
                </a:extLst>
              </p:cNvPr>
              <p:cNvSpPr txBox="1"/>
              <p:nvPr/>
            </p:nvSpPr>
            <p:spPr>
              <a:xfrm>
                <a:off x="2140253" y="2659229"/>
                <a:ext cx="1294782" cy="252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ZA" sz="10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Evaluation Team visits</a:t>
                </a:r>
                <a:endParaRPr lang="en-ZA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0722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Meeting Dates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February 20</a:t>
            </a:r>
          </a:p>
          <a:p>
            <a:pPr lvl="1">
              <a:buSzPct val="90000"/>
              <a:buFont typeface="Wingdings" panose="05000000000000000000" pitchFamily="2" charset="2"/>
              <a:buChar char="§"/>
            </a:pPr>
            <a:r>
              <a:rPr lang="en-US" dirty="0" smtClean="0"/>
              <a:t>Standard 4	1pm – 2pm  	</a:t>
            </a:r>
            <a:r>
              <a:rPr lang="en-US" sz="2000" i="1" dirty="0" smtClean="0"/>
              <a:t>(Support </a:t>
            </a:r>
            <a:r>
              <a:rPr lang="en-US" sz="2000" i="1" dirty="0" smtClean="0"/>
              <a:t>of the</a:t>
            </a:r>
            <a:r>
              <a:rPr lang="en-US" sz="2000" i="1" dirty="0" smtClean="0"/>
              <a:t> </a:t>
            </a:r>
            <a:r>
              <a:rPr lang="en-US" sz="2000" i="1" dirty="0" smtClean="0"/>
              <a:t>Student </a:t>
            </a:r>
            <a:r>
              <a:rPr lang="en-US" sz="2000" i="1" dirty="0" smtClean="0"/>
              <a:t>Experience</a:t>
            </a:r>
            <a:r>
              <a:rPr lang="en-US" sz="2000" i="1" dirty="0" smtClean="0"/>
              <a:t>)</a:t>
            </a:r>
          </a:p>
          <a:p>
            <a:pPr lvl="1">
              <a:buSzPct val="90000"/>
              <a:buFont typeface="Wingdings" panose="05000000000000000000" pitchFamily="2" charset="2"/>
              <a:buChar char="§"/>
            </a:pPr>
            <a:r>
              <a:rPr lang="en-US" dirty="0" smtClean="0"/>
              <a:t>Standard 2	2pm – 3pm	</a:t>
            </a:r>
            <a:r>
              <a:rPr lang="en-US" sz="2000" i="1" dirty="0" smtClean="0"/>
              <a:t>(Ethics and Integrity)</a:t>
            </a:r>
          </a:p>
          <a:p>
            <a:r>
              <a:rPr lang="en-US" dirty="0" smtClean="0"/>
              <a:t>March 1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Standard 3 	12pm – 1pm	</a:t>
            </a:r>
            <a:r>
              <a:rPr lang="en-US" sz="2000" i="1" smtClean="0"/>
              <a:t>(</a:t>
            </a:r>
            <a:r>
              <a:rPr lang="en-US" sz="2000" i="1" smtClean="0"/>
              <a:t>Design and </a:t>
            </a:r>
            <a:r>
              <a:rPr lang="en-US" sz="2000" i="1" dirty="0" smtClean="0"/>
              <a:t>Delivery of Student Learning Experience)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Standard 5	1pm – 2pm	</a:t>
            </a:r>
            <a:r>
              <a:rPr lang="en-US" sz="2000" i="1" dirty="0" smtClean="0"/>
              <a:t>(Educational Effectiveness Assessment)</a:t>
            </a:r>
          </a:p>
          <a:p>
            <a:r>
              <a:rPr lang="en-US" dirty="0" smtClean="0"/>
              <a:t>March 22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Standard 6	10am – 11am	</a:t>
            </a:r>
            <a:r>
              <a:rPr lang="en-US" sz="2000" i="1" dirty="0" smtClean="0"/>
              <a:t>(Planning, Resources, </a:t>
            </a:r>
            <a:r>
              <a:rPr lang="en-US" sz="2000" i="1" dirty="0" smtClean="0"/>
              <a:t>and </a:t>
            </a:r>
            <a:r>
              <a:rPr lang="en-US" sz="2000" i="1" dirty="0" smtClean="0"/>
              <a:t>Institutional Improvement)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Standard 7	11am – 12pm	</a:t>
            </a:r>
            <a:r>
              <a:rPr lang="en-US" sz="2000" i="1" dirty="0" smtClean="0"/>
              <a:t>(Governance, </a:t>
            </a:r>
            <a:r>
              <a:rPr lang="en-US" sz="2000" i="1" dirty="0" smtClean="0"/>
              <a:t>Leadership, </a:t>
            </a:r>
            <a:r>
              <a:rPr lang="en-US" sz="2000" i="1" dirty="0" smtClean="0"/>
              <a:t>and Administration)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3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Team Coordinators for Questions: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 Moran:        </a:t>
            </a:r>
            <a:r>
              <a:rPr lang="en-US" dirty="0" smtClean="0">
                <a:hlinkClick r:id="rId2"/>
              </a:rPr>
              <a:t>fmoran@njcu.edu</a:t>
            </a:r>
            <a:endParaRPr lang="en-US" dirty="0" smtClean="0"/>
          </a:p>
          <a:p>
            <a:r>
              <a:rPr lang="en-US" dirty="0" smtClean="0"/>
              <a:t>Sue Gerber:         </a:t>
            </a:r>
            <a:r>
              <a:rPr lang="en-US" dirty="0" smtClean="0">
                <a:hlinkClick r:id="rId3"/>
              </a:rPr>
              <a:t>sgerber@njcu.edu</a:t>
            </a:r>
            <a:endParaRPr lang="en-US" dirty="0" smtClean="0"/>
          </a:p>
          <a:p>
            <a:r>
              <a:rPr lang="en-US" dirty="0" smtClean="0"/>
              <a:t>Tracy Amerman: </a:t>
            </a:r>
            <a:r>
              <a:rPr lang="en-US" dirty="0" smtClean="0">
                <a:hlinkClick r:id="rId4"/>
              </a:rPr>
              <a:t>tamerman@njcu.edu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165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MSCHE Update</vt:lpstr>
      <vt:lpstr>MSCHE Standards for Accreditation</vt:lpstr>
      <vt:lpstr>PowerPoint Presentation</vt:lpstr>
      <vt:lpstr>Open Meeting Dates</vt:lpstr>
      <vt:lpstr>Contact Team Coordinators for Questions:</vt:lpstr>
    </vt:vector>
  </TitlesOfParts>
  <Company>New Jersey City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MSCHE Update</dc:title>
  <dc:creator>Sue Gerber</dc:creator>
  <cp:lastModifiedBy>Tracy Amerman</cp:lastModifiedBy>
  <cp:revision>6</cp:revision>
  <dcterms:created xsi:type="dcterms:W3CDTF">2019-02-04T19:39:58Z</dcterms:created>
  <dcterms:modified xsi:type="dcterms:W3CDTF">2019-02-11T15:51:51Z</dcterms:modified>
</cp:coreProperties>
</file>