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9"/>
  </p:notesMasterIdLst>
  <p:handoutMasterIdLst>
    <p:handoutMasterId r:id="rId30"/>
  </p:handoutMasterIdLst>
  <p:sldIdLst>
    <p:sldId id="279" r:id="rId6"/>
    <p:sldId id="283" r:id="rId7"/>
    <p:sldId id="264" r:id="rId8"/>
    <p:sldId id="1372" r:id="rId9"/>
    <p:sldId id="284" r:id="rId10"/>
    <p:sldId id="286" r:id="rId11"/>
    <p:sldId id="1303" r:id="rId12"/>
    <p:sldId id="285" r:id="rId13"/>
    <p:sldId id="1308" r:id="rId14"/>
    <p:sldId id="1317" r:id="rId15"/>
    <p:sldId id="1335" r:id="rId16"/>
    <p:sldId id="1356" r:id="rId17"/>
    <p:sldId id="1357" r:id="rId18"/>
    <p:sldId id="1358" r:id="rId19"/>
    <p:sldId id="1360" r:id="rId20"/>
    <p:sldId id="1361" r:id="rId21"/>
    <p:sldId id="1371" r:id="rId22"/>
    <p:sldId id="1362" r:id="rId23"/>
    <p:sldId id="1351" r:id="rId24"/>
    <p:sldId id="1352" r:id="rId25"/>
    <p:sldId id="1353" r:id="rId26"/>
    <p:sldId id="1354" r:id="rId27"/>
    <p:sldId id="1373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45A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2C31A2C8-0821-4178-884E-5BAA43E3813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41F8478D-14B3-4746-A380-3463C0E8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73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D55AD2B7-F40A-4A77-9DBE-70B58555F87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EBCBED8E-42D3-4B74-80D5-71B388DD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0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63198" indent="-29353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74151" indent="-23483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43812" indent="-23483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13473" indent="-23483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83132" indent="-234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52793" indent="-234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22454" indent="-234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92114" indent="-234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3941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84E720-BBA9-4104-AA45-A07B9AFEDE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pPr marL="0" marR="0" lvl="0" indent="0" algn="r" defTabSz="93941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7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63198" indent="-29353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74151" indent="-23483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43812" indent="-23483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13473" indent="-23483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83132" indent="-234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52793" indent="-234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22454" indent="-234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92114" indent="-234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3941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DAAF9-96C3-4A15-B4AD-D7BDDC3D7E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3941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4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7EB-4018-40C8-A705-F2BFC00FA6F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BAA5-4022-4758-8F29-68BC4887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7EB-4018-40C8-A705-F2BFC00FA6F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BAA5-4022-4758-8F29-68BC4887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3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7EB-4018-40C8-A705-F2BFC00FA6F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BAA5-4022-4758-8F29-68BC4887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3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7EB-4018-40C8-A705-F2BFC00FA6F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BAA5-4022-4758-8F29-68BC4887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8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7EB-4018-40C8-A705-F2BFC00FA6F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BAA5-4022-4758-8F29-68BC4887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3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14017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38F4-2FF3-4F60-807B-FC81F221622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00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15A0D-FA8B-45E2-822F-CBE7EDFAF05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83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C642-259C-41BE-8C26-B11C29E6FFE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11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D4AD-A4D5-4A6D-B527-2FD3E84DEA5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01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2C00-9EE0-458D-930B-9509B32FE33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94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F978-079C-43BB-8090-F33577864FE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7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7EB-4018-40C8-A705-F2BFC00FA6F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BAA5-4022-4758-8F29-68BC4887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73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FBF1-2F7B-423B-9E44-7A1426330F1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58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10BB-4C86-4403-AB1B-04654A185D4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76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8814-84F9-4232-885F-6417EAF3C674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71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D36A-1EFE-4CC7-B9F1-E4119D6C78A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50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FBB0-1AF0-49F3-9A95-23C8A0C81CD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60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733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2854" y="611392"/>
            <a:ext cx="7338291" cy="393826"/>
          </a:xfrm>
        </p:spPr>
        <p:txBody>
          <a:bodyPr lIns="0" tIns="0" rIns="0" bIns="0"/>
          <a:lstStyle>
            <a:lvl1pPr>
              <a:defRPr sz="2559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2854" y="1055164"/>
            <a:ext cx="6568786" cy="434606"/>
          </a:xfrm>
        </p:spPr>
        <p:txBody>
          <a:bodyPr lIns="0" tIns="0" rIns="0" bIns="0"/>
          <a:lstStyle>
            <a:lvl1pPr>
              <a:defRPr sz="2824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923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2854" y="611392"/>
            <a:ext cx="7338291" cy="393826"/>
          </a:xfrm>
        </p:spPr>
        <p:txBody>
          <a:bodyPr lIns="0" tIns="0" rIns="0" bIns="0"/>
          <a:lstStyle>
            <a:lvl1pPr>
              <a:defRPr sz="2559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6357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2854" y="611392"/>
            <a:ext cx="7338291" cy="393826"/>
          </a:xfrm>
        </p:spPr>
        <p:txBody>
          <a:bodyPr lIns="0" tIns="0" rIns="0" bIns="0"/>
          <a:lstStyle>
            <a:lvl1pPr>
              <a:defRPr sz="2559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984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24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7EB-4018-40C8-A705-F2BFC00FA6F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BAA5-4022-4758-8F29-68BC4887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7EB-4018-40C8-A705-F2BFC00FA6F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BAA5-4022-4758-8F29-68BC4887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5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7EB-4018-40C8-A705-F2BFC00FA6F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BAA5-4022-4758-8F29-68BC4887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7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7EB-4018-40C8-A705-F2BFC00FA6F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BAA5-4022-4758-8F29-68BC4887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8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7EB-4018-40C8-A705-F2BFC00FA6F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BAA5-4022-4758-8F29-68BC4887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DC7EB-4018-40C8-A705-F2BFC00FA6F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BAA5-4022-4758-8F29-68BC4887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6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F1A8-4343-494C-BD0A-8016D377D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80D2-C0D5-4932-8870-6B63D4BF9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fld id="{DC82FBEF-D5C5-43DA-8B23-4848B2C3B55B}" type="slidenum">
              <a:rPr lang="en-US" altLang="en-US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3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48400"/>
            <a:ext cx="14017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6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5637" y="403412"/>
            <a:ext cx="8312727" cy="6051176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2854" y="611392"/>
            <a:ext cx="7338291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2854" y="1055164"/>
            <a:ext cx="656878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15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14" y="0"/>
            <a:ext cx="9078986" cy="4154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stellar" panose="020A0402060406010301" pitchFamily="18" charset="0"/>
              </a:rPr>
              <a:t>Office of Research GRANTS and Sponsored Programs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4544" y="511314"/>
            <a:ext cx="632460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Enhance university research footprint by  strategic planning, training</a:t>
            </a:r>
            <a:r>
              <a:rPr lang="en-US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and awareness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Mission of the Office of Research is to work with faculty, staff and students to foster and encourage the highest quality research and creative activities through</a:t>
            </a:r>
          </a:p>
          <a:p>
            <a:pPr algn="ctr"/>
            <a:endParaRPr lang="en-US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and maintaining a culture and infrastructure that </a:t>
            </a: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supports research/creative activities university-wide, promotes protection of human and animal subjects, and maintain research integrity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these activities by </a:t>
            </a: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investigators identify and obtain the resources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need to succeed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high ethical standards and compliance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applicable policies and guidelines of partners, the university, and the state and federal governments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Educating constituency regarding opportunities, procedures, and rules/guidelines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performance and reporting of research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investigators navigate regulatory hurdles and roadblocks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collaborative and innovative research programs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advance knowledge and address regional, national and global societal needs</a:t>
            </a:r>
          </a:p>
        </p:txBody>
      </p:sp>
    </p:spTree>
    <p:extLst>
      <p:ext uri="{BB962C8B-B14F-4D97-AF65-F5344CB8AC3E}">
        <p14:creationId xmlns:p14="http://schemas.microsoft.com/office/powerpoint/2010/main" val="2724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089"/>
            <a:ext cx="8229600" cy="746911"/>
          </a:xfrm>
        </p:spPr>
        <p:txBody>
          <a:bodyPr/>
          <a:lstStyle/>
          <a:p>
            <a:pPr algn="ctr"/>
            <a:r>
              <a:rPr lang="en-US" b="1" dirty="0"/>
              <a:t>IRB Review &amp; 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816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 Review Board (IRB)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committee charged with the review of research involving human subjects to assure that their rights and welfare are adequately protected.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 research when specific requirements are met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(§46.111)</a:t>
            </a:r>
          </a:p>
        </p:txBody>
      </p:sp>
      <p:pic>
        <p:nvPicPr>
          <p:cNvPr id="4" name="Picture 2" descr="S:\OHRP\OPRR\Education\research cartoons\Cartoon Clip Art\IRB Meeting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8184017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39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 algn="ctr"/>
            <a:r>
              <a:rPr lang="en-US" dirty="0"/>
              <a:t>Institutional Review Board (IRB)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799"/>
            <a:ext cx="9144000" cy="5791199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/>
              <a:t>Institutional Review Board's (IRB)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goal is to protect the rights and welfare of human research subjects recruited to participate in research activities conducted under the auspices of the University.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/>
              <a:t>Not all research involving humans will require IRB submission or approval. Only activities meeting the regulatory definitions of (a) “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en-US" dirty="0"/>
              <a:t>” and (b) “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subjects</a:t>
            </a:r>
            <a:r>
              <a:rPr lang="en-US" dirty="0"/>
              <a:t>” and (c) “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engaged</a:t>
            </a:r>
            <a:r>
              <a:rPr lang="en-US" dirty="0"/>
              <a:t>” in the conduct of human subjects research require IRB review and approval.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/>
              <a:t>*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changing regulations – new categories have evolved. Technology changes faster than policymakers develop and implement regulations. </a:t>
            </a:r>
          </a:p>
        </p:txBody>
      </p:sp>
    </p:spTree>
    <p:extLst>
      <p:ext uri="{BB962C8B-B14F-4D97-AF65-F5344CB8AC3E}">
        <p14:creationId xmlns:p14="http://schemas.microsoft.com/office/powerpoint/2010/main" val="3526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7985" y="52094"/>
            <a:ext cx="4628029" cy="44535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algn="ctr">
              <a:spcBef>
                <a:spcPts val="84"/>
              </a:spcBef>
            </a:pPr>
            <a:r>
              <a:rPr sz="2824" spc="-4" dirty="0">
                <a:solidFill>
                  <a:srgbClr val="C00000"/>
                </a:solidFill>
              </a:rPr>
              <a:t>IRB Application</a:t>
            </a:r>
            <a:r>
              <a:rPr sz="2824" spc="-119" dirty="0">
                <a:solidFill>
                  <a:srgbClr val="C00000"/>
                </a:solidFill>
              </a:rPr>
              <a:t> </a:t>
            </a:r>
            <a:r>
              <a:rPr sz="2824" spc="-4" dirty="0">
                <a:solidFill>
                  <a:srgbClr val="C00000"/>
                </a:solidFill>
              </a:rPr>
              <a:t>Form</a:t>
            </a:r>
            <a:endParaRPr sz="2824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204666"/>
            <a:ext cx="9144000" cy="46717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818073" marR="574892" lvl="1" indent="-403433" algn="l" defTabSz="806867" rtl="0" eaLnBrk="1" fontAlgn="auto" latinLnBrk="0" hangingPunct="1">
              <a:lnSpc>
                <a:spcPct val="100000"/>
              </a:lnSpc>
              <a:spcBef>
                <a:spcPts val="20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818073" algn="l"/>
                <a:tab pos="818633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Section I: Project information (including review  category)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818073" marR="0" lvl="1" indent="-403433" algn="l" defTabSz="806867" rtl="0" eaLnBrk="1" fontAlgn="auto" latinLnBrk="0" hangingPunct="1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818073" algn="l"/>
                <a:tab pos="818633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Section II: Detailed</a:t>
            </a:r>
            <a:r>
              <a:rPr kumimoji="0" sz="2400" b="0" i="0" u="none" strike="noStrike" kern="1200" cap="none" spc="9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protocol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818073" marR="0" lvl="1" indent="-403433" algn="l" defTabSz="806867" rtl="0" eaLnBrk="1" fontAlgn="auto" latinLnBrk="0" hangingPunct="1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818073" algn="l"/>
                <a:tab pos="818633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Completed</a:t>
            </a:r>
            <a:r>
              <a:rPr kumimoji="0" sz="2400" b="0" i="0" u="none" strike="noStrike" kern="1200" cap="none" spc="9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checklist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818073" marR="0" lvl="1" indent="-403433" algn="l" defTabSz="806867" rtl="0" eaLnBrk="1" fontAlgn="auto" latinLnBrk="0" hangingPunct="1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818073" algn="l"/>
                <a:tab pos="818633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Section III: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Signatures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818073" marR="0" lvl="1" indent="-403433" algn="l" defTabSz="806867" rtl="0" eaLnBrk="1" fontAlgn="auto" latinLnBrk="0" hangingPunct="1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818073" algn="l"/>
                <a:tab pos="818633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Appropriate informed consent</a:t>
            </a:r>
            <a:r>
              <a:rPr kumimoji="0" sz="2400" b="0" i="0" u="none" strike="noStrike" kern="1200" cap="none" spc="4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forms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818073" marR="0" lvl="1" indent="-403433" algn="l" defTabSz="806867" rtl="0" eaLnBrk="1" fontAlgn="auto" latinLnBrk="0" hangingPunct="1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818073" algn="l"/>
                <a:tab pos="818633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Research instruments</a:t>
            </a:r>
            <a:r>
              <a:rPr kumimoji="0" sz="2400" b="0" i="0" u="none" strike="noStrike" kern="1200" cap="none" spc="22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used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818073" marR="0" lvl="1" indent="-403433" algn="l" defTabSz="806867" rtl="0" eaLnBrk="1" fontAlgn="auto" latinLnBrk="0" hangingPunct="1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818073" algn="l"/>
                <a:tab pos="818633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Letters of approval from participating</a:t>
            </a:r>
            <a:r>
              <a:rPr kumimoji="0" sz="2400" b="0" i="0" u="none" strike="noStrike" kern="1200" cap="none" spc="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institutions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818073" marR="0" lvl="1" indent="-403433" algn="l" defTabSz="806867" rtl="0" eaLnBrk="1" fontAlgn="auto" latinLnBrk="0" hangingPunct="1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818073" algn="l"/>
                <a:tab pos="818633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External support</a:t>
            </a:r>
            <a:r>
              <a:rPr kumimoji="0" sz="2400" b="0" i="0" u="none" strike="noStrike" kern="1200" cap="none" spc="13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proposal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818073" marR="0" lvl="1" indent="-403433" algn="l" defTabSz="806867" rtl="0" eaLnBrk="1" fontAlgn="auto" latinLnBrk="0" hangingPunct="1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818073" algn="l"/>
                <a:tab pos="818633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Evidence of computer-based IRB training</a:t>
            </a:r>
            <a:r>
              <a:rPr kumimoji="0" sz="2400" b="0" i="0" u="none" strike="noStrike" kern="1200" cap="none" spc="22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(CITI)</a:t>
            </a:r>
            <a:endParaRPr kumimoji="0" lang="en-US" sz="2400" b="0" i="0" u="none" strike="noStrike" kern="1200" cap="none" spc="-4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818073" marR="0" lvl="1" indent="-403433" algn="l" defTabSz="806867" rtl="0" eaLnBrk="1" fontAlgn="auto" latinLnBrk="0" hangingPunct="1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818073" algn="l"/>
                <a:tab pos="818633" algn="l"/>
              </a:tabLst>
              <a:defRPr/>
            </a:pPr>
            <a:r>
              <a:rPr kumimoji="0" lang="en-US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Pdf the entire document is required. </a:t>
            </a:r>
            <a:endParaRPr kumimoji="0" lang="en-US" sz="2400" b="0" i="0" u="none" strike="noStrike" kern="1200" cap="none" spc="-4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818073" marR="0" lvl="1" indent="-403433" algn="l" defTabSz="806867" rtl="0" eaLnBrk="1" fontAlgn="auto" latinLnBrk="0" hangingPunct="1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818073" algn="l"/>
                <a:tab pos="818633" algn="l"/>
              </a:tabLst>
              <a:defRPr/>
            </a:pPr>
            <a:endParaRPr kumimoji="0" sz="211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130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4512" y="152400"/>
            <a:ext cx="5514975" cy="44535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algn="ctr">
              <a:spcBef>
                <a:spcPts val="84"/>
              </a:spcBef>
              <a:tabLst>
                <a:tab pos="2219443" algn="l"/>
              </a:tabLst>
            </a:pPr>
            <a:r>
              <a:rPr sz="2824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sz="2824" spc="-22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24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sz="2824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143000"/>
            <a:ext cx="8915400" cy="505115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54106" marR="0" lvl="0" indent="-34290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Investigators (including faculty sponsor if PI is</a:t>
            </a:r>
            <a:r>
              <a:rPr kumimoji="0" sz="2400" b="0" i="0" u="none" strike="noStrike" kern="1200" cap="none" spc="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student)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354106" marR="0" lvl="0" indent="-342900" algn="l" defTabSz="806867" rtl="0" eaLnBrk="1" fontAlgn="auto" latinLnBrk="0" hangingPunct="1">
              <a:lnSpc>
                <a:spcPct val="100000"/>
              </a:lnSpc>
              <a:spcBef>
                <a:spcPts val="152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Project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title</a:t>
            </a:r>
          </a:p>
          <a:p>
            <a:pPr marL="354106" marR="0" lvl="0" indent="-342900" algn="l" defTabSz="806867" rtl="0" eaLnBrk="1" fontAlgn="auto" latinLnBrk="0" hangingPunct="1">
              <a:lnSpc>
                <a:spcPct val="100000"/>
              </a:lnSpc>
              <a:spcBef>
                <a:spcPts val="152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Project period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354106" marR="316583" lvl="0" indent="-342900" algn="l" defTabSz="806867" rtl="0" eaLnBrk="1" fontAlgn="auto" latinLnBrk="0" hangingPunct="1">
              <a:lnSpc>
                <a:spcPct val="100000"/>
              </a:lnSpc>
              <a:spcBef>
                <a:spcPts val="152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Revision or renewal status for previously approved IRB  applications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354106" marR="0" lvl="0" indent="-342900" algn="l" defTabSz="806867" rtl="0" eaLnBrk="1" fontAlgn="auto" latinLnBrk="0" hangingPunct="1">
              <a:lnSpc>
                <a:spcPct val="100000"/>
              </a:lnSpc>
              <a:spcBef>
                <a:spcPts val="152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313221" algn="l"/>
                <a:tab pos="313781" algn="l"/>
              </a:tabLst>
              <a:defRPr/>
            </a:pPr>
            <a:r>
              <a:rPr kumimoji="0" lang="en-US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Requested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Review category</a:t>
            </a:r>
            <a:r>
              <a:rPr kumimoji="0" lang="en-US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*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(exempt, expedited, or full board</a:t>
            </a:r>
            <a:r>
              <a:rPr kumimoji="0" sz="2400" b="0" i="0" u="none" strike="noStrike" kern="1200" cap="none" spc="26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review)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354106" marR="0" lvl="0" indent="-342900" algn="l" defTabSz="806867" rtl="0" eaLnBrk="1" fontAlgn="auto" latinLnBrk="0" hangingPunct="1">
              <a:lnSpc>
                <a:spcPct val="100000"/>
              </a:lnSpc>
              <a:spcBef>
                <a:spcPts val="152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Involvement of vulnerable populations as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participants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354106" marR="0" lvl="0" indent="-342900" algn="l" defTabSz="806867" rtl="0" eaLnBrk="1" fontAlgn="auto" latinLnBrk="0" hangingPunct="1">
              <a:lnSpc>
                <a:spcPct val="100000"/>
              </a:lnSpc>
              <a:spcBef>
                <a:spcPts val="152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Participating non-</a:t>
            </a:r>
            <a:r>
              <a:rPr kumimoji="0" lang="en-US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NJ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CU</a:t>
            </a:r>
            <a:r>
              <a:rPr kumimoji="0" sz="2400" b="0" i="0" u="none" strike="noStrike" kern="1200" cap="none" spc="22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organization(s)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354106" marR="0" lvl="0" indent="-342900" algn="l" defTabSz="806867" rtl="0" eaLnBrk="1" fontAlgn="auto" latinLnBrk="0" hangingPunct="1">
              <a:lnSpc>
                <a:spcPct val="100000"/>
              </a:lnSpc>
              <a:spcBef>
                <a:spcPts val="152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External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support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271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4149" y="0"/>
            <a:ext cx="4898651" cy="44535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algn="ctr">
              <a:spcBef>
                <a:spcPts val="84"/>
              </a:spcBef>
            </a:pPr>
            <a:r>
              <a:rPr sz="2824" spc="-9" dirty="0">
                <a:solidFill>
                  <a:srgbClr val="C00000"/>
                </a:solidFill>
              </a:rPr>
              <a:t>Categor</a:t>
            </a:r>
            <a:r>
              <a:rPr lang="en-US" sz="2824" spc="-9" dirty="0">
                <a:solidFill>
                  <a:srgbClr val="C00000"/>
                </a:solidFill>
              </a:rPr>
              <a:t>y</a:t>
            </a:r>
            <a:r>
              <a:rPr sz="2824" spc="-9" dirty="0">
                <a:solidFill>
                  <a:srgbClr val="C00000"/>
                </a:solidFill>
              </a:rPr>
              <a:t> </a:t>
            </a:r>
            <a:r>
              <a:rPr sz="2824" spc="-4" dirty="0">
                <a:solidFill>
                  <a:srgbClr val="C00000"/>
                </a:solidFill>
              </a:rPr>
              <a:t>– </a:t>
            </a:r>
            <a:r>
              <a:rPr sz="2824" spc="-9" dirty="0">
                <a:solidFill>
                  <a:srgbClr val="C00000"/>
                </a:solidFill>
              </a:rPr>
              <a:t>Exempt</a:t>
            </a:r>
            <a:endParaRPr sz="2824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914400"/>
            <a:ext cx="9067800" cy="481263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marR="103660" lvl="0" indent="-302575" algn="l" defTabSz="80686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The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00FF"/>
                  </a:solidFill>
                </a:uFill>
                <a:latin typeface="Abadi" panose="020B0604020104020204" pitchFamily="34" charset="0"/>
                <a:cs typeface="Arial"/>
              </a:rPr>
              <a:t>HHS Human Subject Regulation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00FF"/>
                  </a:solidFill>
                </a:uFill>
                <a:latin typeface="Abadi" panose="020B0604020104020204" pitchFamily="34" charset="0"/>
                <a:cs typeface="Arial"/>
              </a:rPr>
              <a:t>Decision Chart</a:t>
            </a:r>
            <a:r>
              <a:rPr kumimoji="0" lang="en-US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00FF"/>
                  </a:solidFill>
                </a:uFill>
                <a:latin typeface="Abadi" panose="020B0604020104020204" pitchFamily="34" charset="0"/>
                <a:cs typeface="Arial"/>
              </a:rPr>
              <a:t> 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will  help </a:t>
            </a:r>
            <a:r>
              <a:rPr kumimoji="0" lang="en-US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determine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if you</a:t>
            </a:r>
            <a:r>
              <a:rPr kumimoji="0" lang="en-US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’re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lang="en-US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an IRB a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pplication is of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exempt,  expedited, or full board review</a:t>
            </a:r>
            <a:r>
              <a:rPr kumimoji="0" sz="2400" b="0" i="0" u="none" strike="noStrike" kern="1200" cap="none" spc="4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status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Times New Roman"/>
            </a:endParaRPr>
          </a:p>
          <a:p>
            <a:pPr marL="313781" marR="351323" lvl="0" indent="-302575" algn="l" defTabSz="80686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Applications with exempt status present with the lowest  amount of risk to potential</a:t>
            </a:r>
            <a:r>
              <a:rPr kumimoji="0" sz="2400" b="0" i="0" u="none" strike="noStrike" kern="1200" cap="none" spc="22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participants.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Times New Roman"/>
            </a:endParaRPr>
          </a:p>
          <a:p>
            <a:pPr marL="313781" marR="4483" lvl="0" indent="-302575" algn="l" defTabSz="80686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Exempt </a:t>
            </a:r>
            <a:r>
              <a:rPr kumimoji="0" sz="2400" b="0" i="0" u="heavy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Abadi" panose="020B0604020104020204" pitchFamily="34" charset="0"/>
                <a:cs typeface="Arial"/>
              </a:rPr>
              <a:t>does not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mean you are not required to go through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IRB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22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review.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666225" marR="344039" lvl="1" indent="-251585" algn="l" defTabSz="80686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–"/>
              <a:tabLst>
                <a:tab pos="666225" algn="l"/>
                <a:tab pos="666786" algn="l"/>
              </a:tabLst>
              <a:defRPr/>
            </a:pPr>
            <a:r>
              <a:rPr kumimoji="0" sz="2400" b="0" i="0" u="none" strike="noStrike" kern="1200" cap="none" spc="-62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You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will still go through IRB </a:t>
            </a:r>
            <a:r>
              <a:rPr kumimoji="0" sz="2400" b="0" i="0" u="none" strike="noStrike" kern="1200" cap="none" spc="-22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review,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but it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requires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less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rigorous  </a:t>
            </a:r>
            <a:r>
              <a:rPr kumimoji="0" sz="2400" b="0" i="0" u="none" strike="noStrike" kern="1200" cap="none" spc="-22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review.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1019790" marR="0" lvl="2" indent="-201717" algn="l" defTabSz="80686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1019229" algn="l"/>
                <a:tab pos="1019790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Only requires review from </a:t>
            </a:r>
            <a:r>
              <a:rPr kumimoji="0" lang="en-US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two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IRB</a:t>
            </a:r>
            <a:r>
              <a:rPr kumimoji="0" sz="2400" b="0" i="0" u="none" strike="noStrike" kern="1200" cap="none" spc="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member</a:t>
            </a:r>
            <a:r>
              <a:rPr kumimoji="0" lang="en-US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1019790" marR="84609" lvl="2" indent="-201717" algn="l" defTabSz="80686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1019229" algn="l"/>
                <a:tab pos="1019790" algn="l"/>
              </a:tabLst>
              <a:defRPr/>
            </a:pPr>
            <a:r>
              <a:rPr kumimoji="0" lang="en-US" sz="2400" b="0" i="1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</a:t>
            </a:r>
            <a:r>
              <a:rPr kumimoji="0" sz="2400" b="0" i="1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enewals of ongoing projects  beyond one year appl</a:t>
            </a:r>
            <a:r>
              <a:rPr kumimoji="0" lang="en-US" sz="2400" b="0" i="1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ies.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849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76200"/>
            <a:ext cx="6646209" cy="44535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algn="ctr">
              <a:spcBef>
                <a:spcPts val="84"/>
              </a:spcBef>
            </a:pPr>
            <a:r>
              <a:rPr sz="2824" spc="-9" dirty="0">
                <a:solidFill>
                  <a:srgbClr val="C00000"/>
                </a:solidFill>
              </a:rPr>
              <a:t>Categor</a:t>
            </a:r>
            <a:r>
              <a:rPr lang="en-US" sz="2824" spc="-9" dirty="0">
                <a:solidFill>
                  <a:srgbClr val="C00000"/>
                </a:solidFill>
              </a:rPr>
              <a:t>y</a:t>
            </a:r>
            <a:r>
              <a:rPr sz="2824" spc="-9" dirty="0">
                <a:solidFill>
                  <a:srgbClr val="C00000"/>
                </a:solidFill>
              </a:rPr>
              <a:t> </a:t>
            </a:r>
            <a:r>
              <a:rPr sz="2824" spc="-4" dirty="0">
                <a:solidFill>
                  <a:srgbClr val="C00000"/>
                </a:solidFill>
              </a:rPr>
              <a:t>– Expedited</a:t>
            </a:r>
            <a:r>
              <a:rPr sz="2824" spc="-26" dirty="0">
                <a:solidFill>
                  <a:srgbClr val="C00000"/>
                </a:solidFill>
              </a:rPr>
              <a:t> </a:t>
            </a:r>
            <a:r>
              <a:rPr sz="2824" spc="-9" dirty="0">
                <a:solidFill>
                  <a:srgbClr val="C00000"/>
                </a:solidFill>
              </a:rPr>
              <a:t>Review</a:t>
            </a:r>
            <a:endParaRPr sz="2824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104657"/>
            <a:ext cx="8763000" cy="438174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marR="4483" lvl="0" indent="-302575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kumimoji="0" sz="26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Expedited review includes research that presents </a:t>
            </a:r>
            <a:r>
              <a:rPr kumimoji="0" sz="2600" b="0" i="0" u="heavy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Arial"/>
              </a:rPr>
              <a:t>no more  than minimal risk</a:t>
            </a:r>
            <a:r>
              <a:rPr kumimoji="0" sz="26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to human</a:t>
            </a:r>
            <a:r>
              <a:rPr kumimoji="0" sz="2600" b="0" i="0" u="none" strike="noStrike" kern="1200" cap="none" spc="35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participants.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57540" marR="87971" lvl="1" indent="-34290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6225" algn="l"/>
                <a:tab pos="666786" algn="l"/>
              </a:tabLst>
              <a:defRPr/>
            </a:pPr>
            <a:r>
              <a:rPr kumimoji="0" sz="2200" b="0" i="1" u="sng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Minimal risk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means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that the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probability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and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magnitude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of the 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anticipated harm/discomfort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in the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research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are not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greater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in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and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of themselves than those ordinarily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encountered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in daily life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or during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the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performance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of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routine physical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or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psychological  examinations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or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tests.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  <a:p>
            <a:pPr marL="746333" marR="0" lvl="1" indent="-342900" algn="l" defTabSz="806867" rtl="0" eaLnBrk="1" fontAlgn="auto" latinLnBrk="0" hangingPunct="1">
              <a:lnSpc>
                <a:spcPct val="100000"/>
              </a:lnSpc>
              <a:spcBef>
                <a:spcPts val="22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757540" marR="153529" lvl="1" indent="-34290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6225" algn="l"/>
                <a:tab pos="666786" algn="l"/>
              </a:tabLst>
              <a:defRPr/>
            </a:pPr>
            <a:r>
              <a:rPr kumimoji="0" sz="2200" b="0" i="1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At risk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means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the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participant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is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anticipated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to be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placed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in a 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position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with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greater potential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for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physical,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mental, social,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or 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financial harm than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would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be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expected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for that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individual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in his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or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her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normal occupation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or daily</a:t>
            </a:r>
            <a:r>
              <a:rPr kumimoji="0" sz="2200" b="0" i="0" u="none" strike="noStrike" kern="1200" cap="none" spc="22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activities.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98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6646209" cy="44535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algn="ctr">
              <a:spcBef>
                <a:spcPts val="84"/>
              </a:spcBef>
            </a:pPr>
            <a:r>
              <a:rPr sz="2824" spc="-9" dirty="0">
                <a:solidFill>
                  <a:srgbClr val="C00000"/>
                </a:solidFill>
              </a:rPr>
              <a:t>Categor</a:t>
            </a:r>
            <a:r>
              <a:rPr lang="en-US" sz="2824" spc="-9" dirty="0">
                <a:solidFill>
                  <a:srgbClr val="C00000"/>
                </a:solidFill>
              </a:rPr>
              <a:t>y</a:t>
            </a:r>
            <a:r>
              <a:rPr sz="2824" spc="-9" dirty="0">
                <a:solidFill>
                  <a:srgbClr val="C00000"/>
                </a:solidFill>
              </a:rPr>
              <a:t> </a:t>
            </a:r>
            <a:r>
              <a:rPr sz="2824" spc="-4" dirty="0">
                <a:solidFill>
                  <a:srgbClr val="C00000"/>
                </a:solidFill>
              </a:rPr>
              <a:t>– Expedited</a:t>
            </a:r>
            <a:r>
              <a:rPr sz="2824" spc="-26" dirty="0">
                <a:solidFill>
                  <a:srgbClr val="C00000"/>
                </a:solidFill>
              </a:rPr>
              <a:t> </a:t>
            </a:r>
            <a:r>
              <a:rPr sz="2824" spc="-9" dirty="0">
                <a:solidFill>
                  <a:srgbClr val="C00000"/>
                </a:solidFill>
              </a:rPr>
              <a:t>Review</a:t>
            </a:r>
            <a:endParaRPr sz="2824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762000"/>
            <a:ext cx="9144000" cy="48615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221" marR="0" lvl="0" indent="-302015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kumimoji="0" sz="2118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Expedited Review Categories</a:t>
            </a:r>
            <a:r>
              <a:rPr kumimoji="0" sz="2118" b="0" i="0" u="none" strike="noStrike" kern="1200" cap="none" spc="4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18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include:</a:t>
            </a:r>
            <a:endParaRPr kumimoji="0" sz="2118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700390" marR="196674" lvl="1" indent="-285750" algn="l" defTabSz="806867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666225" algn="l"/>
                <a:tab pos="666786" algn="l"/>
              </a:tabLst>
              <a:defRPr/>
            </a:pPr>
            <a:r>
              <a:rPr kumimoji="0" lang="en-US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Research </a:t>
            </a:r>
            <a:r>
              <a:rPr kumimoji="0" lang="en-US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on </a:t>
            </a:r>
            <a:r>
              <a:rPr kumimoji="0" lang="en-US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individual </a:t>
            </a:r>
            <a:r>
              <a:rPr kumimoji="0" lang="en-US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or </a:t>
            </a:r>
            <a:r>
              <a:rPr kumimoji="0" lang="en-US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group </a:t>
            </a:r>
            <a:r>
              <a:rPr kumimoji="0" lang="en-US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characteristics or </a:t>
            </a:r>
            <a:r>
              <a:rPr kumimoji="0" lang="en-US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behavior or  </a:t>
            </a:r>
            <a:r>
              <a:rPr kumimoji="0" lang="en-US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research </a:t>
            </a:r>
            <a:r>
              <a:rPr kumimoji="0" lang="en-US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employing </a:t>
            </a:r>
            <a:r>
              <a:rPr kumimoji="0" lang="en-US" sz="2200" b="0" i="0" u="none" strike="noStrike" kern="1200" cap="none" spc="-22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survey, </a:t>
            </a:r>
            <a:r>
              <a:rPr kumimoji="0" lang="en-US" sz="2200" b="0" i="0" u="none" strike="noStrike" kern="1200" cap="none" spc="-18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interview, </a:t>
            </a:r>
            <a:r>
              <a:rPr kumimoji="0" lang="en-US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oral </a:t>
            </a:r>
            <a:r>
              <a:rPr kumimoji="0" lang="en-US" sz="2200" b="0" i="0" u="none" strike="noStrike" kern="1200" cap="none" spc="-22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history, </a:t>
            </a:r>
            <a:r>
              <a:rPr kumimoji="0" lang="en-US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focus </a:t>
            </a:r>
            <a:r>
              <a:rPr kumimoji="0" lang="en-US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group,  program evaluation, human </a:t>
            </a:r>
            <a:r>
              <a:rPr kumimoji="0" lang="en-US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factors </a:t>
            </a:r>
            <a:r>
              <a:rPr kumimoji="0" lang="en-US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evaluation, </a:t>
            </a:r>
            <a:r>
              <a:rPr kumimoji="0" lang="en-US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or </a:t>
            </a:r>
            <a:r>
              <a:rPr kumimoji="0" lang="en-US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quality assurance  </a:t>
            </a:r>
            <a:r>
              <a:rPr kumimoji="0" lang="en-US" sz="2200" b="0" i="0" u="none" strike="noStrike" kern="1200" cap="none" spc="-9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methodologies.</a:t>
            </a:r>
            <a:r>
              <a:rPr kumimoji="0" lang="en-US" sz="2200" b="0" i="0" u="none" strike="noStrike" kern="1200" cap="none" spc="-9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(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NOTE: </a:t>
            </a:r>
            <a:r>
              <a:rPr kumimoji="0" lang="en-US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some research in this category may be</a:t>
            </a:r>
            <a:r>
              <a:rPr kumimoji="0" lang="en-US" sz="2200" b="0" i="0" u="none" strike="noStrike" kern="1200" cap="none" spc="53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exempt)</a:t>
            </a:r>
            <a:r>
              <a:rPr lang="en-US" sz="2200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</a:p>
          <a:p>
            <a:pPr marL="757540" marR="196674" lvl="1" indent="-342900" defTabSz="806867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66225" algn="l"/>
                <a:tab pos="666786" algn="l"/>
              </a:tabLst>
            </a:pPr>
            <a:r>
              <a:rPr lang="en-US" sz="2200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Collection </a:t>
            </a:r>
            <a:r>
              <a:rPr lang="en-US" sz="2200" spc="-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of data from </a:t>
            </a:r>
            <a:r>
              <a:rPr lang="en-US" sz="2200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voice, video, digital, </a:t>
            </a:r>
            <a:r>
              <a:rPr lang="en-US" sz="2200" spc="-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or </a:t>
            </a:r>
            <a:r>
              <a:rPr lang="en-US" sz="2200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image recordings  </a:t>
            </a:r>
            <a:r>
              <a:rPr lang="en-US" sz="2200" spc="-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made for </a:t>
            </a:r>
            <a:r>
              <a:rPr lang="en-US" sz="2200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research</a:t>
            </a:r>
            <a:r>
              <a:rPr lang="en-US" sz="2200" spc="-22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200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purposes </a:t>
            </a:r>
            <a:r>
              <a:rPr lang="en-US" sz="2200" spc="-9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** (under review)</a:t>
            </a:r>
            <a:endParaRPr lang="en-US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700390" marR="0" lvl="1" indent="-285750" algn="l" defTabSz="806867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666225" algn="l"/>
                <a:tab pos="666786" algn="l"/>
              </a:tabLst>
              <a:defRPr/>
            </a:pP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Collection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of blood</a:t>
            </a:r>
            <a:r>
              <a:rPr kumimoji="0" sz="2200" b="0" i="0" u="none" strike="noStrike" kern="1200" cap="none" spc="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samples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  <a:p>
            <a:pPr marL="700390" marR="0" lvl="1" indent="-285750" algn="l" defTabSz="806867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666225" algn="l"/>
                <a:tab pos="666786" algn="l"/>
              </a:tabLst>
              <a:defRPr/>
            </a:pP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Prospective collection of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biological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specimens by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noninvasive</a:t>
            </a:r>
            <a:r>
              <a:rPr kumimoji="0" sz="2200" b="0" i="0" u="none" strike="noStrike" kern="1200" cap="none" spc="141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means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  <a:p>
            <a:pPr marL="700390" marR="978326" lvl="1" indent="-285750" algn="l" defTabSz="806867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666225" algn="l"/>
                <a:tab pos="666786" algn="l"/>
              </a:tabLst>
              <a:defRPr/>
            </a:pP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Collection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of data through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noninvasive procedures routinely  employed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in clinical</a:t>
            </a:r>
            <a:r>
              <a:rPr kumimoji="0" sz="2200" b="0" i="0" u="none" strike="noStrike" kern="1200" cap="none" spc="31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practice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  <a:p>
            <a:pPr marL="700390" marR="4483" lvl="1" indent="-285750" algn="l" defTabSz="806867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666225" algn="l"/>
                <a:tab pos="666786" algn="l"/>
              </a:tabLst>
              <a:defRPr/>
            </a:pP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Research involving materials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that have been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collected,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or will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be 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collected solely for non</a:t>
            </a:r>
            <a:r>
              <a:rPr kumimoji="0" lang="en-US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-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research purposes</a:t>
            </a:r>
            <a:r>
              <a:rPr kumimoji="0" lang="en-US" sz="22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43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9067800" cy="1208314"/>
          </a:xfrm>
        </p:spPr>
        <p:txBody>
          <a:bodyPr/>
          <a:lstStyle/>
          <a:p>
            <a:pPr algn="ctr" eaLnBrk="1" hangingPunct="1"/>
            <a: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HHS Regulations on Human Research Protections 45 CFR Part 46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sz="half" idx="1"/>
          </p:nvPr>
        </p:nvSpPr>
        <p:spPr>
          <a:xfrm>
            <a:off x="0" y="1633790"/>
            <a:ext cx="6420479" cy="491941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Subpart A –  “The Common Rule</a:t>
            </a:r>
            <a:r>
              <a:rPr lang="en-US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Vulnerable Categories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Subpart B: </a:t>
            </a:r>
            <a:r>
              <a:rPr lang="en-US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Pregnant women, human fetus and neonates</a:t>
            </a:r>
            <a:endParaRPr lang="en-US" altLang="en-US" sz="2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part C: Prisoners</a:t>
            </a:r>
            <a:endParaRPr lang="en-US" altLang="en-US" sz="2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part D: Children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part E: Registration of IRB</a:t>
            </a:r>
            <a:endParaRPr lang="en-US" altLang="en-US" sz="23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5663" lvl="1" indent="-398463" eaLnBrk="1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Vulnerable categories</a:t>
            </a:r>
          </a:p>
          <a:p>
            <a:pPr marL="1312863" lvl="3" indent="-398463" eaLnBrk="1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Veterans</a:t>
            </a:r>
          </a:p>
          <a:p>
            <a:pPr marL="1312863" lvl="3" indent="-398463" eaLnBrk="1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subjects with language barrier</a:t>
            </a:r>
            <a:endParaRPr lang="en-US" alt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12863" lvl="3" indent="-398463" eaLnBrk="1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subjects with </a:t>
            </a: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disability</a:t>
            </a:r>
          </a:p>
          <a:p>
            <a:pPr lvl="1" eaLnBrk="1" hangingPunct="1">
              <a:spcAft>
                <a:spcPts val="1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1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spcAft>
                <a:spcPts val="1200"/>
              </a:spcAft>
              <a:buClr>
                <a:schemeClr val="bg2">
                  <a:lumMod val="25000"/>
                </a:schemeClr>
              </a:buClr>
              <a:buNone/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1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804" name="Picture 2" descr="C:\Users\yvonne.lau\AppData\Local\Microsoft\Windows\Temporary Internet Files\Content.IE5\RUHVM3J7\woman_in_jail[1].jpg" title="Picture shows a person behind ba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5297" y="4436958"/>
            <a:ext cx="2548567" cy="1589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3" descr="Picture shows a little girl kissing the belly of her pregnant mother" title="Picture shows a little girl kissing the belly of her pregnant m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64" y="990600"/>
            <a:ext cx="2514600" cy="32613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360" y="76200"/>
            <a:ext cx="6707280" cy="44535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algn="ctr">
              <a:spcBef>
                <a:spcPts val="84"/>
              </a:spcBef>
            </a:pPr>
            <a:r>
              <a:rPr sz="2824" spc="-4" dirty="0">
                <a:solidFill>
                  <a:srgbClr val="C00000"/>
                </a:solidFill>
              </a:rPr>
              <a:t>Full </a:t>
            </a:r>
            <a:r>
              <a:rPr sz="2824" spc="-9" dirty="0">
                <a:solidFill>
                  <a:srgbClr val="C00000"/>
                </a:solidFill>
              </a:rPr>
              <a:t>Board</a:t>
            </a:r>
            <a:r>
              <a:rPr sz="2824" dirty="0">
                <a:solidFill>
                  <a:srgbClr val="C00000"/>
                </a:solidFill>
              </a:rPr>
              <a:t> </a:t>
            </a:r>
            <a:r>
              <a:rPr sz="2824" spc="-9" dirty="0">
                <a:solidFill>
                  <a:srgbClr val="C00000"/>
                </a:solidFill>
              </a:rPr>
              <a:t>Review</a:t>
            </a:r>
            <a:endParaRPr sz="2824" dirty="0">
              <a:solidFill>
                <a:srgbClr val="C00000"/>
              </a:solidFill>
            </a:endParaRPr>
          </a:p>
        </p:txBody>
      </p:sp>
      <p:sp useBgFill="1">
        <p:nvSpPr>
          <p:cNvPr id="3" name="object 3"/>
          <p:cNvSpPr txBox="1"/>
          <p:nvPr/>
        </p:nvSpPr>
        <p:spPr>
          <a:xfrm>
            <a:off x="0" y="844687"/>
            <a:ext cx="9067800" cy="467669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marR="473474" lvl="0" indent="-302575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If exempt or expedited review does not </a:t>
            </a:r>
            <a:r>
              <a:rPr kumimoji="0" sz="2400" b="0" i="0" u="none" strike="noStrike" kern="1200" cap="none" spc="-31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apply,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then full  board review is</a:t>
            </a:r>
            <a:r>
              <a:rPr kumimoji="0" sz="2400" b="0" i="0" u="none" strike="noStrike" kern="1200" cap="none" spc="22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required.</a:t>
            </a:r>
            <a:endParaRPr kumimoji="0" lang="en-US" sz="2400" b="0" i="0" u="none" strike="noStrike" kern="1200" cap="none" spc="-4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Arial"/>
            </a:endParaRPr>
          </a:p>
          <a:p>
            <a:pPr marL="313781" marR="473474" lvl="0" indent="-302575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Arial"/>
            </a:endParaRPr>
          </a:p>
          <a:p>
            <a:pPr marL="313781" marR="4483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A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full board review IRB application presents with </a:t>
            </a:r>
            <a:r>
              <a:rPr kumimoji="0" sz="2400" b="0" i="0" u="heavy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ea typeface="+mn-ea"/>
                <a:cs typeface="Arial"/>
              </a:rPr>
              <a:t>more than  minimal risk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 to human participants which cannot be  minimized with reasonable procedural</a:t>
            </a:r>
            <a:r>
              <a:rPr kumimoji="0" sz="2400" b="0" i="0" u="none" strike="noStrike" kern="1200" cap="none" spc="4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safeguards.</a:t>
            </a:r>
            <a:endParaRPr kumimoji="0" lang="en-US" sz="2400" b="0" i="0" u="none" strike="noStrike" kern="1200" cap="none" spc="-4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Arial"/>
            </a:endParaRPr>
          </a:p>
          <a:p>
            <a:pPr marL="313781" marR="4483" lvl="0" indent="-302575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Arial"/>
            </a:endParaRPr>
          </a:p>
          <a:p>
            <a:pPr marL="318824" marR="285205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heavy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ea typeface="+mn-ea"/>
                <a:cs typeface="Arial"/>
              </a:rPr>
              <a:t>NOTE</a:t>
            </a:r>
            <a:r>
              <a:rPr kumimoji="0" sz="2400" b="0" i="1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: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Both expedited and full board review applications  require more rigorous</a:t>
            </a:r>
            <a:r>
              <a:rPr kumimoji="0" sz="2400" b="0" i="0" u="none" strike="noStrike" kern="1200" cap="none" spc="49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review</a:t>
            </a:r>
            <a:r>
              <a:rPr kumimoji="0" lang="en-US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 (takes time)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Arial"/>
            </a:endParaRPr>
          </a:p>
          <a:p>
            <a:pPr marL="700390" marR="133357" lvl="1" indent="-285750" algn="l" defTabSz="806867" rtl="0" eaLnBrk="1" fontAlgn="auto" latinLnBrk="0" hangingPunct="1">
              <a:lnSpc>
                <a:spcPct val="100000"/>
              </a:lnSpc>
              <a:spcBef>
                <a:spcPts val="106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6225" algn="l"/>
                <a:tab pos="666786" algn="l"/>
              </a:tabLst>
              <a:defRPr/>
            </a:pP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Expedited requires review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from two IRB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members,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while full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board  review requires review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from all IRB</a:t>
            </a:r>
            <a:r>
              <a:rPr kumimoji="0" sz="2400" b="0" i="0" u="none" strike="noStrike" kern="1200" cap="none" spc="4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members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Arial"/>
            </a:endParaRPr>
          </a:p>
          <a:p>
            <a:pPr marL="700390" marR="0" lvl="1" indent="-285750" algn="l" defTabSz="806867" rtl="0" eaLnBrk="1" fontAlgn="auto" latinLnBrk="0" hangingPunct="1">
              <a:lnSpc>
                <a:spcPct val="100000"/>
              </a:lnSpc>
              <a:spcBef>
                <a:spcPts val="10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6225" algn="l"/>
                <a:tab pos="666786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Both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require completion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and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submission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of a </a:t>
            </a:r>
            <a:r>
              <a:rPr kumimoji="0" sz="2400" b="0" i="1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Continuing</a:t>
            </a:r>
            <a:r>
              <a:rPr kumimoji="0" sz="2400" b="0" i="1" u="none" strike="noStrike" kern="1200" cap="none" spc="11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Review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form to </a:t>
            </a:r>
            <a:r>
              <a:rPr kumimoji="0" sz="2400" b="0" i="0" u="heavy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00FF"/>
                  </a:solidFill>
                </a:uFill>
                <a:ea typeface="+mn-ea"/>
                <a:cs typeface="Arial"/>
              </a:rPr>
              <a:t>irb@</a:t>
            </a:r>
            <a:r>
              <a:rPr kumimoji="0" lang="en-US" sz="2400" b="0" i="0" u="heavy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00FF"/>
                  </a:solidFill>
                </a:uFill>
                <a:ea typeface="+mn-ea"/>
                <a:cs typeface="Arial"/>
              </a:rPr>
              <a:t>njcu.edu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one year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post-approval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386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0"/>
            <a:ext cx="4896410" cy="44535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2824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</a:t>
            </a:r>
            <a:r>
              <a:rPr sz="282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24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</a:t>
            </a:r>
            <a:endParaRPr sz="2824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685800"/>
            <a:ext cx="9067800" cy="600782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marR="12327" lvl="0" indent="-302575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Responsibility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for the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protection of human participants is  shared b/t the Institutional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Official,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the IRB, and the  investigator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313781" marR="12327" lvl="0" indent="-302575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endParaRPr kumimoji="0" lang="en-US" sz="800" b="0" i="0" u="none" strike="noStrike" kern="1200" cap="none" spc="-9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rial"/>
              <a:ea typeface="+mn-ea"/>
              <a:cs typeface="Arial"/>
            </a:endParaRPr>
          </a:p>
          <a:p>
            <a:pPr marL="738188" marR="12327" lvl="0" indent="-276225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Institutional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Official: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  <a:p>
            <a:pPr marL="738188" marR="0" lvl="2" indent="-276225" algn="l" defTabSz="806867" rtl="0" eaLnBrk="1" fontAlgn="auto" latinLnBrk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19229" algn="l"/>
                <a:tab pos="1019790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Designate IRB to review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research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738188" marR="0" lvl="2" indent="-276225" algn="l" defTabSz="806867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19229" algn="l"/>
                <a:tab pos="1019790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Provide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sufficient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resources for the</a:t>
            </a:r>
            <a:r>
              <a:rPr kumimoji="0" sz="2400" b="0" i="0" u="none" strike="noStrike" kern="1200" cap="none" spc="26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IRB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738188" marR="0" lvl="2" indent="-276225" algn="l" defTabSz="806867" rtl="0" eaLnBrk="1" fontAlgn="auto" latinLnBrk="0" hangingPunct="1">
              <a:lnSpc>
                <a:spcPct val="100000"/>
              </a:lnSpc>
              <a:spcBef>
                <a:spcPts val="33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19229" algn="l"/>
                <a:tab pos="1019790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Provide training/education opportunities for IRB and</a:t>
            </a:r>
            <a:r>
              <a:rPr kumimoji="0" sz="2400" b="0" i="0" u="none" strike="noStrike" kern="1200" cap="none" spc="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investigators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738188" marR="0" lvl="2" indent="-276225" algn="l" defTabSz="806867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19229" algn="l"/>
                <a:tab pos="1019790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Ensure investigators fulfill their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responsibilities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738188" marR="0" lvl="2" indent="-276225" algn="l" defTabSz="806867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19229" algn="l"/>
                <a:tab pos="1019790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Serve as point of contact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to</a:t>
            </a:r>
            <a:r>
              <a:rPr kumimoji="0" sz="2400" b="0" i="0" u="none" strike="noStrike" kern="1200" cap="none" spc="31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OHRP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738188" marR="8405" lvl="2" indent="-276225" algn="l" defTabSz="806867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19229" algn="l"/>
                <a:tab pos="1019790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Develop policies and procedures for administration of the Human Research  Protections Program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(HRPP)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738188" marR="635968" lvl="2" indent="-276225" algn="l" defTabSz="806867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19229" algn="l"/>
                <a:tab pos="1019790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Ensure Assurances are in place and certifications of IRB review are  submitted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738188" marR="4483" lvl="2" indent="-276225" algn="l" defTabSz="806867" rtl="0" eaLnBrk="1" fontAlgn="auto" latinLnBrk="0" hangingPunct="1">
              <a:lnSpc>
                <a:spcPct val="100000"/>
              </a:lnSpc>
              <a:spcBef>
                <a:spcPts val="33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19229" algn="l"/>
                <a:tab pos="1019790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Ensure institution and investigators engaged in HHS human participant  research operate under an OHRP-approved Assurance for the protection of  human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participants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8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06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6206" y="20782"/>
            <a:ext cx="5311588" cy="44535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2824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Investigator Responsibilities </a:t>
            </a:r>
            <a:r>
              <a:rPr sz="2824" spc="-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2824" spc="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2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685800"/>
            <a:ext cx="8915400" cy="320603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marR="420243" lvl="0" indent="-302575" algn="just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kumimoji="0" sz="26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Primary responsibility for protecting the rights and  welfare of human research participants and are</a:t>
            </a:r>
            <a:r>
              <a:rPr kumimoji="0" lang="en-US" sz="26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responsible for complying with all provisions of their  </a:t>
            </a:r>
            <a:r>
              <a:rPr kumimoji="0" sz="26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institution’s</a:t>
            </a:r>
            <a:r>
              <a:rPr kumimoji="0" sz="2600" b="0" i="0" u="none" strike="noStrike" kern="1200" cap="none" spc="-11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Assurance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84213" marR="4483" lvl="0" indent="-342900" algn="l" defTabSz="806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66225" algn="l"/>
              </a:tabLst>
              <a:defRPr/>
            </a:pP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Expected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to be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knowledgeable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about the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requirements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of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HHS 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regulations,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applicable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state </a:t>
            </a:r>
            <a:r>
              <a:rPr kumimoji="0" sz="2200" b="0" i="0" u="none" strike="noStrike" kern="1200" cap="none" spc="-26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law,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their institution’s Assurance,  and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institutional policies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and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procedures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for the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protection of  human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/>
              </a:rPr>
              <a:t>participants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26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 txBox="1"/>
          <p:nvPr/>
        </p:nvSpPr>
        <p:spPr>
          <a:xfrm>
            <a:off x="76200" y="838200"/>
            <a:ext cx="8991600" cy="518196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221" marR="0" lvl="0" indent="-302015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Conduct research according to IRB-approved</a:t>
            </a:r>
            <a:r>
              <a:rPr kumimoji="0" sz="2400" b="0" i="0" u="none" strike="noStrike" kern="1200" cap="none" spc="4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protocol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Times New Roman"/>
            </a:endParaRPr>
          </a:p>
          <a:p>
            <a:pPr marL="757540" marR="49869" lvl="1" indent="-342900" algn="just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17775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Obtain and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document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the informed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consent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of each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participant 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or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legally authorized representative, unless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the IRB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waived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the 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requirements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746333" marR="0" lvl="1" indent="-342900" algn="l" defTabSz="806867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Times New Roman"/>
            </a:endParaRPr>
          </a:p>
          <a:p>
            <a:pPr marL="757540" marR="4483" lvl="1" indent="-342900" algn="just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17775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Ensure each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potential participant understands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the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nature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of the 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research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and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participation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746333" marR="0" lvl="1" indent="-342900" algn="l" defTabSz="806867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Times New Roman"/>
            </a:endParaRPr>
          </a:p>
          <a:p>
            <a:pPr marL="757540" marR="922853" lvl="1" indent="-34290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16654" algn="l"/>
                <a:tab pos="717775" algn="l"/>
                <a:tab pos="3713827" algn="l"/>
              </a:tabLst>
              <a:defRPr/>
            </a:pP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Provide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a copy of the IRB-approved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informed consent  document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to</a:t>
            </a:r>
            <a:r>
              <a:rPr kumimoji="0" sz="2400" b="0" i="0" u="none" strike="noStrike" kern="1200" cap="none" spc="4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each</a:t>
            </a:r>
            <a:r>
              <a:rPr kumimoji="0" sz="2400" b="0" i="0" u="none" strike="noStrike" kern="1200" cap="none" spc="22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participant</a:t>
            </a:r>
            <a:r>
              <a:rPr kumimoji="0" lang="en-US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or</a:t>
            </a:r>
            <a:r>
              <a:rPr kumimoji="0" sz="2400" b="0" i="0" u="none" strike="noStrike" kern="1200" cap="none" spc="-22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representative</a:t>
            </a:r>
            <a:endParaRPr kumimoji="0" lang="en-US" sz="2400" b="0" i="0" u="none" strike="noStrike" kern="1200" cap="none" spc="-9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757540" marR="922853" lvl="1" indent="-34290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16654" algn="l"/>
                <a:tab pos="717775" algn="l"/>
                <a:tab pos="3713827" algn="l"/>
              </a:tabLst>
              <a:defRPr/>
            </a:pPr>
            <a:endParaRPr kumimoji="0" lang="en-US" sz="1200" b="0" i="0" u="none" strike="noStrike" kern="1200" cap="none" spc="-9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  <a:p>
            <a:pPr marL="414640" marR="922853" lvl="1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6654" algn="l"/>
                <a:tab pos="717775" algn="l"/>
                <a:tab pos="3713827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All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signed consent documents are to be retained for at</a:t>
            </a:r>
            <a:r>
              <a:rPr kumimoji="0" sz="2400" b="0" i="0" u="none" strike="noStrike" kern="1200" cap="none" spc="-146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least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3 years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after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the completion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the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research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 – (also for storage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Arial"/>
              </a:rPr>
              <a:t>media** under review)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20782"/>
            <a:ext cx="5411321" cy="44535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2824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Investigator Responsibilities </a:t>
            </a:r>
            <a:r>
              <a:rPr sz="2824" spc="-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2824" spc="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24" spc="-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sz="2824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83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914400"/>
            <a:ext cx="9067800" cy="39611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54106" marR="392786" lvl="0" indent="-34290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3221" algn="l"/>
                <a:tab pos="313781" algn="l"/>
              </a:tabLst>
              <a:defRPr/>
            </a:pPr>
            <a:r>
              <a:rPr kumimoji="0" lang="en-US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Promptly report ALL changes in previously  approved human participant research activities to</a:t>
            </a:r>
            <a:r>
              <a:rPr kumimoji="0" lang="en-US" sz="2400" b="0" i="0" u="none" strike="noStrike" kern="1200" cap="none" spc="13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IRB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  <a:p>
            <a:pPr marL="666225" marR="80687" lvl="0" indent="-252146" algn="l" defTabSz="806867" rtl="0" eaLnBrk="1" fontAlgn="auto" latinLnBrk="0" hangingPunct="1">
              <a:lnSpc>
                <a:spcPct val="100000"/>
              </a:lnSpc>
              <a:spcBef>
                <a:spcPts val="1955"/>
              </a:spcBef>
              <a:spcAft>
                <a:spcPts val="0"/>
              </a:spcAft>
              <a:buClrTx/>
              <a:buSzTx/>
              <a:buFontTx/>
              <a:buNone/>
              <a:tabLst>
                <a:tab pos="666225" algn="l"/>
              </a:tabLst>
              <a:defRPr/>
            </a:pPr>
            <a:r>
              <a:rPr kumimoji="0" sz="1765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–	</a:t>
            </a:r>
            <a:r>
              <a:rPr kumimoji="0" lang="en-US" sz="1765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hanges (i.e.,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REVISION)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may not be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initiated without 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IRB review and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approval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(except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where necessary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eliminate  apparent immediate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harm to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participants)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354106" marR="375977" lvl="0" indent="-34290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Report progress of ongoing approved research to IRB  once every</a:t>
            </a:r>
            <a:r>
              <a:rPr kumimoji="0" sz="2400" b="0" i="0" u="none" strike="noStrike" kern="1200" cap="none" spc="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year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  <a:p>
            <a:pPr marL="342900" marR="0" lvl="0" indent="-342900" algn="l" defTabSz="806867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354106" marR="4483" lvl="0" indent="-342900" algn="l" defTabSz="806867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3221" algn="l"/>
                <a:tab pos="313781" algn="l"/>
              </a:tabLst>
              <a:defRPr/>
            </a:pP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Promptly report to IRB any unanticipated problems  involving risks to participants or any non-compliance with  HHS</a:t>
            </a:r>
            <a:r>
              <a:rPr kumimoji="0" sz="2400" b="0" i="0" u="none" strike="noStrike" kern="1200" cap="none" spc="-9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regulations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7107" y="0"/>
            <a:ext cx="5510493" cy="44535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2824" spc="-9" dirty="0">
                <a:solidFill>
                  <a:srgbClr val="C00000"/>
                </a:solidFill>
              </a:rPr>
              <a:t>Investigator Responsibilities </a:t>
            </a:r>
            <a:r>
              <a:rPr sz="2824" spc="-4" dirty="0">
                <a:solidFill>
                  <a:srgbClr val="C00000"/>
                </a:solidFill>
              </a:rPr>
              <a:t>-</a:t>
            </a:r>
            <a:r>
              <a:rPr sz="2824" spc="4" dirty="0">
                <a:solidFill>
                  <a:srgbClr val="C00000"/>
                </a:solidFill>
              </a:rPr>
              <a:t> </a:t>
            </a:r>
            <a:r>
              <a:rPr sz="2824" spc="-4" dirty="0">
                <a:solidFill>
                  <a:srgbClr val="C00000"/>
                </a:solidFill>
              </a:rPr>
              <a:t>III</a:t>
            </a:r>
            <a:endParaRPr sz="2824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51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87E4A6-9F30-420C-A776-29257F5B9C88}"/>
              </a:ext>
            </a:extLst>
          </p:cNvPr>
          <p:cNvSpPr/>
          <p:nvPr/>
        </p:nvSpPr>
        <p:spPr>
          <a:xfrm>
            <a:off x="2438400" y="4572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object 2"/>
          <p:cNvSpPr txBox="1"/>
          <p:nvPr/>
        </p:nvSpPr>
        <p:spPr>
          <a:xfrm>
            <a:off x="381000" y="1524000"/>
            <a:ext cx="7702062" cy="177282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54106" marR="392786" lvl="0" indent="-342900" defTabSz="806867">
              <a:lnSpc>
                <a:spcPct val="150000"/>
              </a:lnSpc>
              <a:spcBef>
                <a:spcPts val="88"/>
              </a:spcBef>
              <a:buFont typeface="Wingdings" panose="05000000000000000000" pitchFamily="2" charset="2"/>
              <a:buChar char="ü"/>
              <a:tabLst>
                <a:tab pos="313221" algn="l"/>
                <a:tab pos="313781" algn="l"/>
              </a:tabLst>
              <a:defRPr/>
            </a:pPr>
            <a:r>
              <a:rPr lang="en-US" sz="2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Application process and timeline</a:t>
            </a:r>
            <a:r>
              <a:rPr lang="en-US" sz="2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.</a:t>
            </a:r>
          </a:p>
          <a:p>
            <a:pPr marL="354106" marR="392786" lvl="0" indent="-342900" defTabSz="806867">
              <a:lnSpc>
                <a:spcPct val="150000"/>
              </a:lnSpc>
              <a:spcBef>
                <a:spcPts val="88"/>
              </a:spcBef>
              <a:buFont typeface="Wingdings" panose="05000000000000000000" pitchFamily="2" charset="2"/>
              <a:buChar char="ü"/>
              <a:tabLst>
                <a:tab pos="313221" algn="l"/>
                <a:tab pos="313781" algn="l"/>
              </a:tabLst>
              <a:defRPr/>
            </a:pPr>
            <a:r>
              <a:rPr lang="en-US" sz="2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Review </a:t>
            </a:r>
            <a:r>
              <a:rPr lang="en-US" sz="2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Process – forthcoming changes</a:t>
            </a:r>
            <a:r>
              <a:rPr lang="en-US" sz="2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.</a:t>
            </a:r>
          </a:p>
          <a:p>
            <a:pPr marL="354106" marR="392786" lvl="0" indent="-342900" defTabSz="806867">
              <a:lnSpc>
                <a:spcPct val="150000"/>
              </a:lnSpc>
              <a:spcBef>
                <a:spcPts val="88"/>
              </a:spcBef>
              <a:buFont typeface="Wingdings" panose="05000000000000000000" pitchFamily="2" charset="2"/>
              <a:buChar char="ü"/>
              <a:tabLst>
                <a:tab pos="313221" algn="l"/>
                <a:tab pos="313781" algn="l"/>
              </a:tabLst>
              <a:defRPr/>
            </a:pPr>
            <a:r>
              <a:rPr lang="en-US" sz="2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Availability </a:t>
            </a:r>
            <a:r>
              <a:rPr lang="en-US" sz="2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of the review board</a:t>
            </a:r>
            <a:r>
              <a:rPr lang="en-US" sz="2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9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89" y="71735"/>
            <a:ext cx="8856912" cy="4078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Office of Grants, Research and Sponsored Programs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1" y="1041737"/>
            <a:ext cx="3886199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university research footprint by strategic planning, training, workshop and awareness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1066800"/>
            <a:ext cx="3962400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guidance/support to researchers in seeking and securing external grants and contracts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03207" y="487964"/>
            <a:ext cx="2346444" cy="48690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2"/>
            <a:endCxn id="4" idx="0"/>
          </p:cNvCxnSpPr>
          <p:nvPr/>
        </p:nvCxnSpPr>
        <p:spPr>
          <a:xfrm>
            <a:off x="4670545" y="479539"/>
            <a:ext cx="2339855" cy="5872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124200" y="4343400"/>
            <a:ext cx="3124200" cy="1295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 identified in Strategic Plan and envisioning beyond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5031" y="5888681"/>
            <a:ext cx="5402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Transforming Lives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3300" y="2462556"/>
            <a:ext cx="2286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IRB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</a:t>
            </a:r>
          </a:p>
        </p:txBody>
      </p:sp>
      <p:sp>
        <p:nvSpPr>
          <p:cNvPr id="16" name="Curved Up Arrow 15"/>
          <p:cNvSpPr/>
          <p:nvPr/>
        </p:nvSpPr>
        <p:spPr>
          <a:xfrm rot="17337103">
            <a:off x="5699522" y="3024043"/>
            <a:ext cx="2799821" cy="838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8354" y="2066693"/>
            <a:ext cx="1549846" cy="2603218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10800000" flipH="1">
            <a:off x="4495801" y="3485961"/>
            <a:ext cx="307701" cy="863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5" idx="0"/>
          </p:cNvCxnSpPr>
          <p:nvPr/>
        </p:nvCxnSpPr>
        <p:spPr>
          <a:xfrm>
            <a:off x="4670545" y="457200"/>
            <a:ext cx="15755" cy="200535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DECEA7-34FD-454F-AE1D-2A21CF17AD74}"/>
              </a:ext>
            </a:extLst>
          </p:cNvPr>
          <p:cNvSpPr/>
          <p:nvPr/>
        </p:nvSpPr>
        <p:spPr>
          <a:xfrm>
            <a:off x="3756930" y="16164"/>
            <a:ext cx="18047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Objective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028B3-818A-409A-A182-08C5C31BEA31}"/>
              </a:ext>
            </a:extLst>
          </p:cNvPr>
          <p:cNvSpPr txBox="1"/>
          <p:nvPr/>
        </p:nvSpPr>
        <p:spPr>
          <a:xfrm>
            <a:off x="304800" y="1066800"/>
            <a:ext cx="838200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a brief overview of IRB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Convey the application process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 of expectations (due to exponential increase in capacity notwithstanding limited bandwidth)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of review timeline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572648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8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37495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Research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0678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 carries out its responsibility by:</a:t>
            </a:r>
          </a:p>
          <a:p>
            <a:pPr marL="280988" indent="-280988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policies, procedures and regulations related to the detection, investigation, and 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research misconduct and the responsible conduct of research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0988" indent="-280988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Reviewing and monitoring research misconduct investigations conducted by applicant and awardee institutions, intramural research programs, and the Office of Inspector General in the Department of Health and Human Services (HHS);</a:t>
            </a:r>
          </a:p>
          <a:p>
            <a:pPr marL="280988" indent="-280988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Recommending research misconduct findings and administrative actions to the Assistant Secretary for Health for decision, subject to appeal;</a:t>
            </a:r>
          </a:p>
          <a:p>
            <a:pPr marL="280988" indent="-280988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Assisting the Office of the General Counsel (OGC) to present cases before the HHS Departmental Appeals Board;</a:t>
            </a:r>
          </a:p>
          <a:p>
            <a:pPr marL="280988" indent="-280988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technical assistance to institutions that respond to allegations of research misconduct;</a:t>
            </a:r>
          </a:p>
          <a:p>
            <a:pPr marL="280988" indent="-280988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Implementing activities and programs to teach the responsible conduct of research, promote research integrity, prevent research misconduct, and improve the handling of allegations of research misconduct;</a:t>
            </a:r>
          </a:p>
          <a:p>
            <a:pPr marL="280988" indent="-280988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Conducting policy analyses, evaluations and research to build the knowledge base in research misconduct, research integrity, and prevention and to improve HHS research integrity policies and procedures;</a:t>
            </a:r>
          </a:p>
          <a:p>
            <a:pPr marL="280988" indent="-280988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Administering programs for: maintaining institutional assurances, responding to allegations of retaliation against whistleblowers, approving intramural and extramural policies and procedures, and responding to Freedom of Information Act and Privacy Act requests.</a:t>
            </a:r>
          </a:p>
        </p:txBody>
      </p:sp>
    </p:spTree>
    <p:extLst>
      <p:ext uri="{BB962C8B-B14F-4D97-AF65-F5344CB8AC3E}">
        <p14:creationId xmlns:p14="http://schemas.microsoft.com/office/powerpoint/2010/main" val="2857498817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2" descr="Picture displays people holding up question marks to represent &quot;Who Are We&quot;?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76" y="421993"/>
            <a:ext cx="5714586" cy="378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681" y="3886200"/>
            <a:ext cx="91439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en-US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Mission</a:t>
            </a:r>
          </a:p>
          <a:p>
            <a:pPr lvl="0" algn="ctr" eaLnBrk="1" hangingPunct="1">
              <a:spcBef>
                <a:spcPts val="1800"/>
              </a:spcBef>
              <a:buClr>
                <a:srgbClr val="DBF5F9"/>
              </a:buClr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itchFamily="34" charset="0"/>
              </a:rPr>
              <a:t>Provides leadership in the protection of the rights, welfare and wellbeing of subjects involved in research conducted or supported by the U.S. Department of Health and Human Services (HHS</a:t>
            </a:r>
            <a:r>
              <a:rPr lang="en-US" altLang="en-US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), Office for Human Research Protection (OHRP)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itchFamily="34" charset="0"/>
              </a:rPr>
              <a:t> 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ACEC4E3-1154-4601-A293-482C88E3659A}"/>
              </a:ext>
            </a:extLst>
          </p:cNvPr>
          <p:cNvSpPr txBox="1">
            <a:spLocks/>
          </p:cNvSpPr>
          <p:nvPr/>
        </p:nvSpPr>
        <p:spPr>
          <a:xfrm>
            <a:off x="650139" y="0"/>
            <a:ext cx="8036661" cy="859081"/>
          </a:xfrm>
          <a:prstGeom prst="rect">
            <a:avLst/>
          </a:prstGeom>
        </p:spPr>
        <p:txBody>
          <a:bodyPr vert="horz" wrap="square" lIns="0" tIns="106553" rIns="0" bIns="0" rtlCol="0">
            <a:spAutoFit/>
          </a:bodyPr>
          <a:lstStyle>
            <a:lvl1pPr>
              <a:defRPr sz="2900" b="1" i="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86205" marR="5080" lvl="0" indent="-85979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Institutional Review Board  (IRB)</a:t>
            </a:r>
          </a:p>
          <a:p>
            <a:pPr marL="1386205" marR="5080" lvl="0" indent="-85979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Office for Human Research Protection (OHRP) </a:t>
            </a:r>
          </a:p>
        </p:txBody>
      </p:sp>
    </p:spTree>
    <p:extLst>
      <p:ext uri="{BB962C8B-B14F-4D97-AF65-F5344CB8AC3E}">
        <p14:creationId xmlns:p14="http://schemas.microsoft.com/office/powerpoint/2010/main" val="197163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Institutional Review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policy applies to</a:t>
            </a:r>
            <a:r>
              <a:rPr lang="en-US" sz="2600" dirty="0"/>
              <a:t>:</a:t>
            </a:r>
          </a:p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research whether new, ongoing, or proposed, regardless of funding status and source, whether conducted at NJCU or elsewhere, by anyone affiliated with NJCU (including faculty, staff, and students).</a:t>
            </a:r>
          </a:p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person performing research under the auspices of another organization at NJCU.</a:t>
            </a:r>
          </a:p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investigator(s) from outside the NJCU community intending to perform research on members of the NJCU community or on its campus, with the additional requirement that he/she must designate an NJCU faculty or staff member to serve as principal or co-principal investigator.</a:t>
            </a:r>
          </a:p>
          <a:p>
            <a:pPr marL="0" indent="0" algn="just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627290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9" descr="The image shows a tug-of-war situ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0980" y="2516382"/>
            <a:ext cx="3342040" cy="2331176"/>
          </a:xfr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3175"/>
            <a:ext cx="8229600" cy="7588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b="1" dirty="0">
                <a:cs typeface="Tahoma" pitchFamily="34" charset="0"/>
              </a:rPr>
              <a:t>The 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cs typeface="Tahoma" pitchFamily="34" charset="0"/>
              </a:rPr>
              <a:t>Ethical</a:t>
            </a:r>
            <a:r>
              <a:rPr lang="en-US" altLang="en-US" sz="4000" b="1" dirty="0">
                <a:cs typeface="Tahoma" pitchFamily="34" charset="0"/>
              </a:rPr>
              <a:t> Conundrum 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4724400"/>
            <a:ext cx="4038600" cy="2075159"/>
          </a:xfrm>
          <a:ln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2400" b="1" dirty="0">
              <a:cs typeface="Tahoma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Treating research subjects as PEOPLE, not merely just a tool</a:t>
            </a:r>
          </a:p>
        </p:txBody>
      </p:sp>
      <p:sp>
        <p:nvSpPr>
          <p:cNvPr id="73734" name="Content Placeholder 2"/>
          <p:cNvSpPr txBox="1">
            <a:spLocks/>
          </p:cNvSpPr>
          <p:nvPr/>
        </p:nvSpPr>
        <p:spPr bwMode="auto">
          <a:xfrm>
            <a:off x="-1" y="4724400"/>
            <a:ext cx="4191001" cy="2133600"/>
          </a:xfrm>
          <a:prstGeom prst="rect">
            <a:avLst/>
          </a:prstGeom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Tahoma" pitchFamily="34" charset="0"/>
              </a:rPr>
              <a:t>Serving the common good through human research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54238"/>
            <a:ext cx="2590800" cy="172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1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vel design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1650</Words>
  <Application>Microsoft Office PowerPoint</Application>
  <PresentationFormat>On-screen Show (4:3)</PresentationFormat>
  <Paragraphs>158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Abadi</vt:lpstr>
      <vt:lpstr>Arial</vt:lpstr>
      <vt:lpstr>Calibri</vt:lpstr>
      <vt:lpstr>Castellar</vt:lpstr>
      <vt:lpstr>Garamond</vt:lpstr>
      <vt:lpstr>Tahoma</vt:lpstr>
      <vt:lpstr>Times New Roman</vt:lpstr>
      <vt:lpstr>Verdana</vt:lpstr>
      <vt:lpstr>Wingdings</vt:lpstr>
      <vt:lpstr>Office Theme</vt:lpstr>
      <vt:lpstr>1_Office Theme</vt:lpstr>
      <vt:lpstr>3_Office Theme</vt:lpstr>
      <vt:lpstr>Level design template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Office of Research Integrity</vt:lpstr>
      <vt:lpstr>PowerPoint Presentation</vt:lpstr>
      <vt:lpstr>Institutional Review Board</vt:lpstr>
      <vt:lpstr>The Ethical Conundrum </vt:lpstr>
      <vt:lpstr>IRB Review &amp; Oversight</vt:lpstr>
      <vt:lpstr>Institutional Review Board (IRB) </vt:lpstr>
      <vt:lpstr>IRB Application Form</vt:lpstr>
      <vt:lpstr>Project Information</vt:lpstr>
      <vt:lpstr>Category – Exempt</vt:lpstr>
      <vt:lpstr>Category – Expedited Review</vt:lpstr>
      <vt:lpstr>Category – Expedited Review</vt:lpstr>
      <vt:lpstr>HHS Regulations on Human Research Protections 45 CFR Part 46</vt:lpstr>
      <vt:lpstr>Full Board Review</vt:lpstr>
      <vt:lpstr>Institutional Responsibilities</vt:lpstr>
      <vt:lpstr>Investigator Responsibilities - I</vt:lpstr>
      <vt:lpstr>Investigator Responsibilities - II</vt:lpstr>
      <vt:lpstr>Investigator Responsibilities - III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Ashok Vaseashta</dc:creator>
  <cp:lastModifiedBy>Ashok Vaseashta</cp:lastModifiedBy>
  <cp:revision>101</cp:revision>
  <cp:lastPrinted>2017-09-12T13:54:23Z</cp:lastPrinted>
  <dcterms:created xsi:type="dcterms:W3CDTF">2016-04-23T21:59:34Z</dcterms:created>
  <dcterms:modified xsi:type="dcterms:W3CDTF">2019-10-29T14:31:14Z</dcterms:modified>
</cp:coreProperties>
</file>