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7" r:id="rId1"/>
  </p:sldMasterIdLst>
  <p:sldIdLst>
    <p:sldId id="256" r:id="rId2"/>
    <p:sldId id="257" r:id="rId3"/>
    <p:sldId id="260" r:id="rId4"/>
    <p:sldId id="261" r:id="rId5"/>
    <p:sldId id="262" r:id="rId6"/>
    <p:sldId id="269" r:id="rId7"/>
    <p:sldId id="268" r:id="rId8"/>
    <p:sldId id="258" r:id="rId9"/>
    <p:sldId id="259" r:id="rId10"/>
    <p:sldId id="270" r:id="rId11"/>
    <p:sldId id="271" r:id="rId12"/>
    <p:sldId id="272" r:id="rId13"/>
    <p:sldId id="274" r:id="rId14"/>
    <p:sldId id="273"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03" d="100"/>
          <a:sy n="103" d="100"/>
        </p:scale>
        <p:origin x="234" y="10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Freeform 6"/>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0">
                <a:schemeClr val="accent1"/>
              </a:gs>
              <a:gs pos="14000">
                <a:schemeClr val="accent1">
                  <a:lumMod val="60000"/>
                  <a:lumOff val="40000"/>
                </a:schemeClr>
              </a:gs>
              <a:gs pos="83000">
                <a:schemeClr val="accent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b="1" kern="1200">
              <a:solidFill>
                <a:schemeClr val="lt1"/>
              </a:solidFill>
              <a:latin typeface="+mn-lt"/>
              <a:ea typeface="+mn-ea"/>
              <a:cs typeface="+mn-cs"/>
            </a:endParaRPr>
          </a:p>
        </p:txBody>
      </p:sp>
      <p:sp>
        <p:nvSpPr>
          <p:cNvPr id="8" name="Freeform 7"/>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41000">
                <a:schemeClr val="accent1">
                  <a:alpha val="0"/>
                </a:schemeClr>
              </a:gs>
              <a:gs pos="57000">
                <a:schemeClr val="accent1">
                  <a:lumMod val="40000"/>
                  <a:lumOff val="60000"/>
                </a:schemeClr>
              </a:gs>
              <a:gs pos="100000">
                <a:schemeClr val="accent1">
                  <a:alpha val="0"/>
                </a:schemeClr>
              </a:gs>
            </a:gsLst>
            <a:lin ang="6000000" scaled="0"/>
          </a:gra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b="1" kern="1200">
              <a:solidFill>
                <a:schemeClr val="lt1"/>
              </a:solidFill>
              <a:latin typeface="+mn-lt"/>
              <a:ea typeface="+mn-ea"/>
              <a:cs typeface="+mn-cs"/>
            </a:endParaRPr>
          </a:p>
        </p:txBody>
      </p:sp>
      <p:sp>
        <p:nvSpPr>
          <p:cNvPr id="9" name="Freeform 8"/>
          <p:cNvSpPr/>
          <p:nvPr/>
        </p:nvSpPr>
        <p:spPr>
          <a:xfrm>
            <a:off x="0" y="5545932"/>
            <a:ext cx="9146383" cy="1314449"/>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33337 h 1214437"/>
              <a:gd name="connsiteX1" fmla="*/ 6305550 w 9134475"/>
              <a:gd name="connsiteY1" fmla="*/ 1100137 h 1214437"/>
              <a:gd name="connsiteX2" fmla="*/ 9044270 w 9134475"/>
              <a:gd name="connsiteY2" fmla="*/ 0 h 1214437"/>
              <a:gd name="connsiteX3" fmla="*/ 9134475 w 9134475"/>
              <a:gd name="connsiteY3" fmla="*/ 1214437 h 1214437"/>
              <a:gd name="connsiteX4" fmla="*/ 0 w 9134475"/>
              <a:gd name="connsiteY4" fmla="*/ 1214437 h 1214437"/>
              <a:gd name="connsiteX5" fmla="*/ 0 w 9134475"/>
              <a:gd name="connsiteY5" fmla="*/ 33337 h 1214437"/>
              <a:gd name="connsiteX0" fmla="*/ 0 w 9134475"/>
              <a:gd name="connsiteY0" fmla="*/ 130968 h 1312068"/>
              <a:gd name="connsiteX1" fmla="*/ 6305550 w 9134475"/>
              <a:gd name="connsiteY1" fmla="*/ 1197768 h 1312068"/>
              <a:gd name="connsiteX2" fmla="*/ 9113111 w 9134475"/>
              <a:gd name="connsiteY2" fmla="*/ 0 h 1312068"/>
              <a:gd name="connsiteX3" fmla="*/ 9134475 w 9134475"/>
              <a:gd name="connsiteY3" fmla="*/ 1312068 h 1312068"/>
              <a:gd name="connsiteX4" fmla="*/ 0 w 9134475"/>
              <a:gd name="connsiteY4" fmla="*/ 1312068 h 1312068"/>
              <a:gd name="connsiteX5" fmla="*/ 0 w 9134475"/>
              <a:gd name="connsiteY5" fmla="*/ 130968 h 1312068"/>
              <a:gd name="connsiteX0" fmla="*/ 0 w 9113111"/>
              <a:gd name="connsiteY0" fmla="*/ 130968 h 1312068"/>
              <a:gd name="connsiteX1" fmla="*/ 6305550 w 9113111"/>
              <a:gd name="connsiteY1" fmla="*/ 1197768 h 1312068"/>
              <a:gd name="connsiteX2" fmla="*/ 9113111 w 9113111"/>
              <a:gd name="connsiteY2" fmla="*/ 0 h 1312068"/>
              <a:gd name="connsiteX3" fmla="*/ 8958813 w 9113111"/>
              <a:gd name="connsiteY3" fmla="*/ 1009649 h 1312068"/>
              <a:gd name="connsiteX4" fmla="*/ 0 w 9113111"/>
              <a:gd name="connsiteY4" fmla="*/ 1312068 h 1312068"/>
              <a:gd name="connsiteX5" fmla="*/ 0 w 9113111"/>
              <a:gd name="connsiteY5" fmla="*/ 130968 h 1312068"/>
              <a:gd name="connsiteX0" fmla="*/ 0 w 9117860"/>
              <a:gd name="connsiteY0" fmla="*/ 130968 h 1314449"/>
              <a:gd name="connsiteX1" fmla="*/ 6305550 w 9117860"/>
              <a:gd name="connsiteY1" fmla="*/ 1197768 h 1314449"/>
              <a:gd name="connsiteX2" fmla="*/ 9113111 w 9117860"/>
              <a:gd name="connsiteY2" fmla="*/ 0 h 1314449"/>
              <a:gd name="connsiteX3" fmla="*/ 9117860 w 9117860"/>
              <a:gd name="connsiteY3" fmla="*/ 1314449 h 1314449"/>
              <a:gd name="connsiteX4" fmla="*/ 0 w 9117860"/>
              <a:gd name="connsiteY4" fmla="*/ 1312068 h 1314449"/>
              <a:gd name="connsiteX5" fmla="*/ 0 w 9117860"/>
              <a:gd name="connsiteY5" fmla="*/ 130968 h 1314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17860" h="1314449">
                <a:moveTo>
                  <a:pt x="0" y="130968"/>
                </a:moveTo>
                <a:lnTo>
                  <a:pt x="6305550" y="1197768"/>
                </a:lnTo>
                <a:lnTo>
                  <a:pt x="9113111" y="0"/>
                </a:lnTo>
                <a:lnTo>
                  <a:pt x="9117860" y="1314449"/>
                </a:lnTo>
                <a:lnTo>
                  <a:pt x="0" y="1312068"/>
                </a:lnTo>
                <a:lnTo>
                  <a:pt x="0" y="130968"/>
                </a:lnTo>
                <a:close/>
              </a:path>
            </a:pathLst>
          </a:custGeom>
          <a:gradFill>
            <a:gsLst>
              <a:gs pos="0">
                <a:schemeClr val="accent3">
                  <a:lumMod val="40000"/>
                  <a:lumOff val="60000"/>
                </a:schemeClr>
              </a:gs>
              <a:gs pos="50000">
                <a:schemeClr val="accent3"/>
              </a:gs>
              <a:gs pos="100000">
                <a:schemeClr val="accent3">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US" b="1"/>
          </a:p>
        </p:txBody>
      </p:sp>
      <p:sp>
        <p:nvSpPr>
          <p:cNvPr id="2" name="Title 1"/>
          <p:cNvSpPr>
            <a:spLocks noGrp="1"/>
          </p:cNvSpPr>
          <p:nvPr>
            <p:ph type="ctrTitle"/>
          </p:nvPr>
        </p:nvSpPr>
        <p:spPr>
          <a:xfrm>
            <a:off x="4572000" y="1676400"/>
            <a:ext cx="3886200" cy="1524000"/>
          </a:xfrm>
        </p:spPr>
        <p:txBody>
          <a:bodyPr anchor="b" anchorCtr="0"/>
          <a:lstStyle>
            <a:lvl1pPr algn="l">
              <a:defRPr/>
            </a:lvl1pPr>
          </a:lstStyle>
          <a:p>
            <a:r>
              <a:rPr lang="en-US" smtClean="0"/>
              <a:t>Click to edit Master title style</a:t>
            </a:r>
            <a:endParaRPr lang="en-US" dirty="0"/>
          </a:p>
        </p:txBody>
      </p:sp>
      <p:sp>
        <p:nvSpPr>
          <p:cNvPr id="3" name="Subtitle 2"/>
          <p:cNvSpPr>
            <a:spLocks noGrp="1"/>
          </p:cNvSpPr>
          <p:nvPr>
            <p:ph type="subTitle" idx="1"/>
          </p:nvPr>
        </p:nvSpPr>
        <p:spPr>
          <a:xfrm>
            <a:off x="4572000" y="3203574"/>
            <a:ext cx="3886200" cy="1825625"/>
          </a:xfrm>
        </p:spPr>
        <p:txBody>
          <a:bodyPr>
            <a:normAutofit/>
          </a:bodyPr>
          <a:lstStyle>
            <a:lvl1pPr marL="0" indent="0" algn="l">
              <a:buNone/>
              <a:defRPr sz="200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Rectangle 9"/>
          <p:cNvSpPr/>
          <p:nvPr/>
        </p:nvSpPr>
        <p:spPr>
          <a:xfrm>
            <a:off x="0" y="5262465"/>
            <a:ext cx="9144000" cy="7464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30" y="5502670"/>
            <a:ext cx="9144066" cy="1271150"/>
          </a:xfrm>
          <a:custGeom>
            <a:avLst/>
            <a:gdLst>
              <a:gd name="connsiteX0" fmla="*/ 9331 w 9144000"/>
              <a:gd name="connsiteY0" fmla="*/ 111968 h 1278294"/>
              <a:gd name="connsiteX1" fmla="*/ 6288833 w 9144000"/>
              <a:gd name="connsiteY1" fmla="*/ 1194319 h 1278294"/>
              <a:gd name="connsiteX2" fmla="*/ 9144000 w 9144000"/>
              <a:gd name="connsiteY2" fmla="*/ 0 h 1278294"/>
              <a:gd name="connsiteX3" fmla="*/ 9144000 w 9144000"/>
              <a:gd name="connsiteY3" fmla="*/ 83976 h 1278294"/>
              <a:gd name="connsiteX4" fmla="*/ 6279502 w 9144000"/>
              <a:gd name="connsiteY4" fmla="*/ 1278294 h 1278294"/>
              <a:gd name="connsiteX5" fmla="*/ 0 w 9144000"/>
              <a:gd name="connsiteY5" fmla="*/ 195943 h 1278294"/>
              <a:gd name="connsiteX6" fmla="*/ 9331 w 9144000"/>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71644 w 9134669"/>
              <a:gd name="connsiteY5" fmla="*/ 388824 h 1278294"/>
              <a:gd name="connsiteX6" fmla="*/ 0 w 9134669"/>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94 w 9134669"/>
              <a:gd name="connsiteY5" fmla="*/ 195943 h 1278294"/>
              <a:gd name="connsiteX6" fmla="*/ 0 w 9134669"/>
              <a:gd name="connsiteY6" fmla="*/ 111968 h 1278294"/>
              <a:gd name="connsiteX0" fmla="*/ 49877 w 9134540"/>
              <a:gd name="connsiteY0" fmla="*/ 42912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49877 w 9134540"/>
              <a:gd name="connsiteY6" fmla="*/ 42912 h 1278294"/>
              <a:gd name="connsiteX0" fmla="*/ 2252 w 9134540"/>
              <a:gd name="connsiteY0" fmla="*/ 116731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279373 w 9134540"/>
              <a:gd name="connsiteY1" fmla="*/ 1234801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307948 w 9134540"/>
              <a:gd name="connsiteY1" fmla="*/ 1189558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28287"/>
              <a:gd name="connsiteX1" fmla="*/ 6307948 w 9134540"/>
              <a:gd name="connsiteY1" fmla="*/ 1189558 h 1228287"/>
              <a:gd name="connsiteX2" fmla="*/ 9134540 w 9134540"/>
              <a:gd name="connsiteY2" fmla="*/ 0 h 1228287"/>
              <a:gd name="connsiteX3" fmla="*/ 9134540 w 9134540"/>
              <a:gd name="connsiteY3" fmla="*/ 83976 h 1228287"/>
              <a:gd name="connsiteX4" fmla="*/ 6270042 w 9134540"/>
              <a:gd name="connsiteY4" fmla="*/ 1228287 h 1228287"/>
              <a:gd name="connsiteX5" fmla="*/ 65 w 9134540"/>
              <a:gd name="connsiteY5" fmla="*/ 195943 h 1228287"/>
              <a:gd name="connsiteX6" fmla="*/ 2252 w 9134540"/>
              <a:gd name="connsiteY6" fmla="*/ 116731 h 1228287"/>
              <a:gd name="connsiteX0" fmla="*/ 2252 w 9134540"/>
              <a:gd name="connsiteY0" fmla="*/ 116731 h 1266387"/>
              <a:gd name="connsiteX1" fmla="*/ 6307948 w 9134540"/>
              <a:gd name="connsiteY1" fmla="*/ 1189558 h 1266387"/>
              <a:gd name="connsiteX2" fmla="*/ 9134540 w 9134540"/>
              <a:gd name="connsiteY2" fmla="*/ 0 h 1266387"/>
              <a:gd name="connsiteX3" fmla="*/ 9134540 w 9134540"/>
              <a:gd name="connsiteY3" fmla="*/ 83976 h 1266387"/>
              <a:gd name="connsiteX4" fmla="*/ 6315286 w 9134540"/>
              <a:gd name="connsiteY4" fmla="*/ 1266387 h 1266387"/>
              <a:gd name="connsiteX5" fmla="*/ 65 w 9134540"/>
              <a:gd name="connsiteY5" fmla="*/ 195943 h 1266387"/>
              <a:gd name="connsiteX6" fmla="*/ 2252 w 9134540"/>
              <a:gd name="connsiteY6" fmla="*/ 116731 h 1266387"/>
              <a:gd name="connsiteX0" fmla="*/ 2252 w 9134540"/>
              <a:gd name="connsiteY0" fmla="*/ 152450 h 1302106"/>
              <a:gd name="connsiteX1" fmla="*/ 6307948 w 9134540"/>
              <a:gd name="connsiteY1" fmla="*/ 1225277 h 1302106"/>
              <a:gd name="connsiteX2" fmla="*/ 8932134 w 9134540"/>
              <a:gd name="connsiteY2" fmla="*/ 0 h 1302106"/>
              <a:gd name="connsiteX3" fmla="*/ 9134540 w 9134540"/>
              <a:gd name="connsiteY3" fmla="*/ 119695 h 1302106"/>
              <a:gd name="connsiteX4" fmla="*/ 6315286 w 9134540"/>
              <a:gd name="connsiteY4" fmla="*/ 1302106 h 1302106"/>
              <a:gd name="connsiteX5" fmla="*/ 65 w 9134540"/>
              <a:gd name="connsiteY5" fmla="*/ 231662 h 1302106"/>
              <a:gd name="connsiteX6" fmla="*/ 2252 w 9134540"/>
              <a:gd name="connsiteY6" fmla="*/ 152450 h 1302106"/>
              <a:gd name="connsiteX0" fmla="*/ 2252 w 9144066"/>
              <a:gd name="connsiteY0" fmla="*/ 121494 h 1271150"/>
              <a:gd name="connsiteX1" fmla="*/ 6307948 w 9144066"/>
              <a:gd name="connsiteY1" fmla="*/ 1194321 h 1271150"/>
              <a:gd name="connsiteX2" fmla="*/ 9144066 w 9144066"/>
              <a:gd name="connsiteY2" fmla="*/ 0 h 1271150"/>
              <a:gd name="connsiteX3" fmla="*/ 9134540 w 9144066"/>
              <a:gd name="connsiteY3" fmla="*/ 88739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051196 w 9144066"/>
              <a:gd name="connsiteY3" fmla="*/ 236376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141683 w 9144066"/>
              <a:gd name="connsiteY3" fmla="*/ 79214 h 1271150"/>
              <a:gd name="connsiteX4" fmla="*/ 6315286 w 9144066"/>
              <a:gd name="connsiteY4" fmla="*/ 1271150 h 1271150"/>
              <a:gd name="connsiteX5" fmla="*/ 65 w 9144066"/>
              <a:gd name="connsiteY5" fmla="*/ 200706 h 1271150"/>
              <a:gd name="connsiteX6" fmla="*/ 2252 w 9144066"/>
              <a:gd name="connsiteY6" fmla="*/ 121494 h 127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66" h="1271150">
                <a:moveTo>
                  <a:pt x="2252" y="121494"/>
                </a:moveTo>
                <a:lnTo>
                  <a:pt x="6307948" y="1194321"/>
                </a:lnTo>
                <a:lnTo>
                  <a:pt x="9144066" y="0"/>
                </a:lnTo>
                <a:cubicBezTo>
                  <a:pt x="9143272" y="26405"/>
                  <a:pt x="9142477" y="52809"/>
                  <a:pt x="9141683" y="79214"/>
                </a:cubicBezTo>
                <a:lnTo>
                  <a:pt x="6315286" y="1271150"/>
                </a:lnTo>
                <a:lnTo>
                  <a:pt x="65" y="200706"/>
                </a:lnTo>
                <a:cubicBezTo>
                  <a:pt x="0" y="172714"/>
                  <a:pt x="2317" y="149486"/>
                  <a:pt x="2252" y="12149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B58385A0-EF5B-0D4C-A891-CA69462BCECA}" type="datetimeFigureOut">
              <a:rPr lang="en-US" smtClean="0"/>
              <a:t>3/23/2017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normAutofit/>
          </a:bodyPr>
          <a:lstStyle/>
          <a:p>
            <a:fld id="{0F7D2668-613E-FD45-A8D6-B16370461C3C}"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Freeform 6"/>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58385A0-EF5B-0D4C-A891-CA69462BCECA}" type="datetimeFigureOut">
              <a:rPr lang="en-US" smtClean="0"/>
              <a:t>3/23/2017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7D2668-613E-FD45-A8D6-B16370461C3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Freeform 6"/>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58385A0-EF5B-0D4C-A891-CA69462BCECA}" type="datetimeFigureOut">
              <a:rPr lang="en-US" smtClean="0"/>
              <a:t>3/23/2017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7D2668-613E-FD45-A8D6-B16370461C3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Freeform 6"/>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85800" y="1600201"/>
            <a:ext cx="7772400" cy="3733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Freeform 8"/>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B58385A0-EF5B-0D4C-A891-CA69462BCECA}" type="datetimeFigureOut">
              <a:rPr lang="en-US" smtClean="0"/>
              <a:t>3/23/2017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7D2668-613E-FD45-A8D6-B16370461C3C}"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Freeform 6"/>
          <p:cNvSpPr/>
          <p:nvPr/>
        </p:nvSpPr>
        <p:spPr>
          <a:xfrm>
            <a:off x="0" y="5545932"/>
            <a:ext cx="9146383" cy="1314449"/>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33337 h 1214437"/>
              <a:gd name="connsiteX1" fmla="*/ 6305550 w 9134475"/>
              <a:gd name="connsiteY1" fmla="*/ 1100137 h 1214437"/>
              <a:gd name="connsiteX2" fmla="*/ 9044270 w 9134475"/>
              <a:gd name="connsiteY2" fmla="*/ 0 h 1214437"/>
              <a:gd name="connsiteX3" fmla="*/ 9134475 w 9134475"/>
              <a:gd name="connsiteY3" fmla="*/ 1214437 h 1214437"/>
              <a:gd name="connsiteX4" fmla="*/ 0 w 9134475"/>
              <a:gd name="connsiteY4" fmla="*/ 1214437 h 1214437"/>
              <a:gd name="connsiteX5" fmla="*/ 0 w 9134475"/>
              <a:gd name="connsiteY5" fmla="*/ 33337 h 1214437"/>
              <a:gd name="connsiteX0" fmla="*/ 0 w 9134475"/>
              <a:gd name="connsiteY0" fmla="*/ 130968 h 1312068"/>
              <a:gd name="connsiteX1" fmla="*/ 6305550 w 9134475"/>
              <a:gd name="connsiteY1" fmla="*/ 1197768 h 1312068"/>
              <a:gd name="connsiteX2" fmla="*/ 9113111 w 9134475"/>
              <a:gd name="connsiteY2" fmla="*/ 0 h 1312068"/>
              <a:gd name="connsiteX3" fmla="*/ 9134475 w 9134475"/>
              <a:gd name="connsiteY3" fmla="*/ 1312068 h 1312068"/>
              <a:gd name="connsiteX4" fmla="*/ 0 w 9134475"/>
              <a:gd name="connsiteY4" fmla="*/ 1312068 h 1312068"/>
              <a:gd name="connsiteX5" fmla="*/ 0 w 9134475"/>
              <a:gd name="connsiteY5" fmla="*/ 130968 h 1312068"/>
              <a:gd name="connsiteX0" fmla="*/ 0 w 9113111"/>
              <a:gd name="connsiteY0" fmla="*/ 130968 h 1312068"/>
              <a:gd name="connsiteX1" fmla="*/ 6305550 w 9113111"/>
              <a:gd name="connsiteY1" fmla="*/ 1197768 h 1312068"/>
              <a:gd name="connsiteX2" fmla="*/ 9113111 w 9113111"/>
              <a:gd name="connsiteY2" fmla="*/ 0 h 1312068"/>
              <a:gd name="connsiteX3" fmla="*/ 8958813 w 9113111"/>
              <a:gd name="connsiteY3" fmla="*/ 1009649 h 1312068"/>
              <a:gd name="connsiteX4" fmla="*/ 0 w 9113111"/>
              <a:gd name="connsiteY4" fmla="*/ 1312068 h 1312068"/>
              <a:gd name="connsiteX5" fmla="*/ 0 w 9113111"/>
              <a:gd name="connsiteY5" fmla="*/ 130968 h 1312068"/>
              <a:gd name="connsiteX0" fmla="*/ 0 w 9117860"/>
              <a:gd name="connsiteY0" fmla="*/ 130968 h 1314449"/>
              <a:gd name="connsiteX1" fmla="*/ 6305550 w 9117860"/>
              <a:gd name="connsiteY1" fmla="*/ 1197768 h 1314449"/>
              <a:gd name="connsiteX2" fmla="*/ 9113111 w 9117860"/>
              <a:gd name="connsiteY2" fmla="*/ 0 h 1314449"/>
              <a:gd name="connsiteX3" fmla="*/ 9117860 w 9117860"/>
              <a:gd name="connsiteY3" fmla="*/ 1314449 h 1314449"/>
              <a:gd name="connsiteX4" fmla="*/ 0 w 9117860"/>
              <a:gd name="connsiteY4" fmla="*/ 1312068 h 1314449"/>
              <a:gd name="connsiteX5" fmla="*/ 0 w 9117860"/>
              <a:gd name="connsiteY5" fmla="*/ 130968 h 1314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17860" h="1314449">
                <a:moveTo>
                  <a:pt x="0" y="130968"/>
                </a:moveTo>
                <a:lnTo>
                  <a:pt x="6305550" y="1197768"/>
                </a:lnTo>
                <a:lnTo>
                  <a:pt x="9113111" y="0"/>
                </a:lnTo>
                <a:lnTo>
                  <a:pt x="9117860" y="1314449"/>
                </a:lnTo>
                <a:lnTo>
                  <a:pt x="0" y="1312068"/>
                </a:lnTo>
                <a:lnTo>
                  <a:pt x="0" y="130968"/>
                </a:lnTo>
                <a:close/>
              </a:path>
            </a:pathLst>
          </a:custGeom>
          <a:gradFill>
            <a:gsLst>
              <a:gs pos="0">
                <a:schemeClr val="accent1">
                  <a:lumMod val="40000"/>
                  <a:lumOff val="60000"/>
                </a:schemeClr>
              </a:gs>
              <a:gs pos="50000">
                <a:schemeClr val="accent1"/>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kern="1200">
              <a:solidFill>
                <a:schemeClr val="lt1"/>
              </a:solidFill>
              <a:latin typeface="+mn-lt"/>
              <a:ea typeface="+mn-ea"/>
              <a:cs typeface="+mn-cs"/>
            </a:endParaRPr>
          </a:p>
        </p:txBody>
      </p:sp>
      <p:sp>
        <p:nvSpPr>
          <p:cNvPr id="8" name="Freeform 7"/>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0">
                <a:srgbClr val="000000"/>
              </a:gs>
              <a:gs pos="14000">
                <a:srgbClr val="333333"/>
              </a:gs>
              <a:gs pos="83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kern="1200">
              <a:solidFill>
                <a:schemeClr val="lt1"/>
              </a:solidFill>
              <a:latin typeface="+mn-lt"/>
              <a:ea typeface="+mn-ea"/>
              <a:cs typeface="+mn-cs"/>
            </a:endParaRPr>
          </a:p>
        </p:txBody>
      </p:sp>
      <p:sp>
        <p:nvSpPr>
          <p:cNvPr id="9" name="Freeform 8"/>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41000">
                <a:srgbClr val="000000">
                  <a:alpha val="0"/>
                </a:srgbClr>
              </a:gs>
              <a:gs pos="57000">
                <a:srgbClr val="4D4D4D"/>
              </a:gs>
              <a:gs pos="100000">
                <a:srgbClr val="000000">
                  <a:alpha val="0"/>
                </a:srgbClr>
              </a:gs>
            </a:gsLst>
            <a:lin ang="6000000" scaled="0"/>
          </a:gra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kern="1200">
              <a:solidFill>
                <a:schemeClr val="lt1"/>
              </a:solidFill>
              <a:latin typeface="+mn-lt"/>
              <a:ea typeface="+mn-ea"/>
              <a:cs typeface="+mn-cs"/>
            </a:endParaRPr>
          </a:p>
        </p:txBody>
      </p:sp>
      <p:sp>
        <p:nvSpPr>
          <p:cNvPr id="2" name="Title 1"/>
          <p:cNvSpPr>
            <a:spLocks noGrp="1"/>
          </p:cNvSpPr>
          <p:nvPr>
            <p:ph type="title"/>
          </p:nvPr>
        </p:nvSpPr>
        <p:spPr>
          <a:xfrm>
            <a:off x="722313" y="3633787"/>
            <a:ext cx="7772400" cy="1362075"/>
          </a:xfrm>
        </p:spPr>
        <p:txBody>
          <a:bodyPr anchor="t"/>
          <a:lstStyle>
            <a:lvl1pPr algn="l">
              <a:defRPr sz="40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722313" y="2133600"/>
            <a:ext cx="7772400" cy="1500187"/>
          </a:xfrm>
        </p:spPr>
        <p:txBody>
          <a:bodyPr anchor="b"/>
          <a:lstStyle>
            <a:lvl1pPr marL="0" indent="0">
              <a:buNone/>
              <a:defRPr sz="200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0" name="Rectangle 9"/>
          <p:cNvSpPr/>
          <p:nvPr/>
        </p:nvSpPr>
        <p:spPr>
          <a:xfrm>
            <a:off x="0" y="5262465"/>
            <a:ext cx="9144000" cy="7464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30" y="5502670"/>
            <a:ext cx="9144066" cy="1271150"/>
          </a:xfrm>
          <a:custGeom>
            <a:avLst/>
            <a:gdLst>
              <a:gd name="connsiteX0" fmla="*/ 9331 w 9144000"/>
              <a:gd name="connsiteY0" fmla="*/ 111968 h 1278294"/>
              <a:gd name="connsiteX1" fmla="*/ 6288833 w 9144000"/>
              <a:gd name="connsiteY1" fmla="*/ 1194319 h 1278294"/>
              <a:gd name="connsiteX2" fmla="*/ 9144000 w 9144000"/>
              <a:gd name="connsiteY2" fmla="*/ 0 h 1278294"/>
              <a:gd name="connsiteX3" fmla="*/ 9144000 w 9144000"/>
              <a:gd name="connsiteY3" fmla="*/ 83976 h 1278294"/>
              <a:gd name="connsiteX4" fmla="*/ 6279502 w 9144000"/>
              <a:gd name="connsiteY4" fmla="*/ 1278294 h 1278294"/>
              <a:gd name="connsiteX5" fmla="*/ 0 w 9144000"/>
              <a:gd name="connsiteY5" fmla="*/ 195943 h 1278294"/>
              <a:gd name="connsiteX6" fmla="*/ 9331 w 9144000"/>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71644 w 9134669"/>
              <a:gd name="connsiteY5" fmla="*/ 388824 h 1278294"/>
              <a:gd name="connsiteX6" fmla="*/ 0 w 9134669"/>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94 w 9134669"/>
              <a:gd name="connsiteY5" fmla="*/ 195943 h 1278294"/>
              <a:gd name="connsiteX6" fmla="*/ 0 w 9134669"/>
              <a:gd name="connsiteY6" fmla="*/ 111968 h 1278294"/>
              <a:gd name="connsiteX0" fmla="*/ 49877 w 9134540"/>
              <a:gd name="connsiteY0" fmla="*/ 42912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49877 w 9134540"/>
              <a:gd name="connsiteY6" fmla="*/ 42912 h 1278294"/>
              <a:gd name="connsiteX0" fmla="*/ 2252 w 9134540"/>
              <a:gd name="connsiteY0" fmla="*/ 116731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279373 w 9134540"/>
              <a:gd name="connsiteY1" fmla="*/ 1234801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307948 w 9134540"/>
              <a:gd name="connsiteY1" fmla="*/ 1189558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28287"/>
              <a:gd name="connsiteX1" fmla="*/ 6307948 w 9134540"/>
              <a:gd name="connsiteY1" fmla="*/ 1189558 h 1228287"/>
              <a:gd name="connsiteX2" fmla="*/ 9134540 w 9134540"/>
              <a:gd name="connsiteY2" fmla="*/ 0 h 1228287"/>
              <a:gd name="connsiteX3" fmla="*/ 9134540 w 9134540"/>
              <a:gd name="connsiteY3" fmla="*/ 83976 h 1228287"/>
              <a:gd name="connsiteX4" fmla="*/ 6270042 w 9134540"/>
              <a:gd name="connsiteY4" fmla="*/ 1228287 h 1228287"/>
              <a:gd name="connsiteX5" fmla="*/ 65 w 9134540"/>
              <a:gd name="connsiteY5" fmla="*/ 195943 h 1228287"/>
              <a:gd name="connsiteX6" fmla="*/ 2252 w 9134540"/>
              <a:gd name="connsiteY6" fmla="*/ 116731 h 1228287"/>
              <a:gd name="connsiteX0" fmla="*/ 2252 w 9134540"/>
              <a:gd name="connsiteY0" fmla="*/ 116731 h 1266387"/>
              <a:gd name="connsiteX1" fmla="*/ 6307948 w 9134540"/>
              <a:gd name="connsiteY1" fmla="*/ 1189558 h 1266387"/>
              <a:gd name="connsiteX2" fmla="*/ 9134540 w 9134540"/>
              <a:gd name="connsiteY2" fmla="*/ 0 h 1266387"/>
              <a:gd name="connsiteX3" fmla="*/ 9134540 w 9134540"/>
              <a:gd name="connsiteY3" fmla="*/ 83976 h 1266387"/>
              <a:gd name="connsiteX4" fmla="*/ 6315286 w 9134540"/>
              <a:gd name="connsiteY4" fmla="*/ 1266387 h 1266387"/>
              <a:gd name="connsiteX5" fmla="*/ 65 w 9134540"/>
              <a:gd name="connsiteY5" fmla="*/ 195943 h 1266387"/>
              <a:gd name="connsiteX6" fmla="*/ 2252 w 9134540"/>
              <a:gd name="connsiteY6" fmla="*/ 116731 h 1266387"/>
              <a:gd name="connsiteX0" fmla="*/ 2252 w 9134540"/>
              <a:gd name="connsiteY0" fmla="*/ 152450 h 1302106"/>
              <a:gd name="connsiteX1" fmla="*/ 6307948 w 9134540"/>
              <a:gd name="connsiteY1" fmla="*/ 1225277 h 1302106"/>
              <a:gd name="connsiteX2" fmla="*/ 8932134 w 9134540"/>
              <a:gd name="connsiteY2" fmla="*/ 0 h 1302106"/>
              <a:gd name="connsiteX3" fmla="*/ 9134540 w 9134540"/>
              <a:gd name="connsiteY3" fmla="*/ 119695 h 1302106"/>
              <a:gd name="connsiteX4" fmla="*/ 6315286 w 9134540"/>
              <a:gd name="connsiteY4" fmla="*/ 1302106 h 1302106"/>
              <a:gd name="connsiteX5" fmla="*/ 65 w 9134540"/>
              <a:gd name="connsiteY5" fmla="*/ 231662 h 1302106"/>
              <a:gd name="connsiteX6" fmla="*/ 2252 w 9134540"/>
              <a:gd name="connsiteY6" fmla="*/ 152450 h 1302106"/>
              <a:gd name="connsiteX0" fmla="*/ 2252 w 9144066"/>
              <a:gd name="connsiteY0" fmla="*/ 121494 h 1271150"/>
              <a:gd name="connsiteX1" fmla="*/ 6307948 w 9144066"/>
              <a:gd name="connsiteY1" fmla="*/ 1194321 h 1271150"/>
              <a:gd name="connsiteX2" fmla="*/ 9144066 w 9144066"/>
              <a:gd name="connsiteY2" fmla="*/ 0 h 1271150"/>
              <a:gd name="connsiteX3" fmla="*/ 9134540 w 9144066"/>
              <a:gd name="connsiteY3" fmla="*/ 88739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051196 w 9144066"/>
              <a:gd name="connsiteY3" fmla="*/ 236376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141683 w 9144066"/>
              <a:gd name="connsiteY3" fmla="*/ 79214 h 1271150"/>
              <a:gd name="connsiteX4" fmla="*/ 6315286 w 9144066"/>
              <a:gd name="connsiteY4" fmla="*/ 1271150 h 1271150"/>
              <a:gd name="connsiteX5" fmla="*/ 65 w 9144066"/>
              <a:gd name="connsiteY5" fmla="*/ 200706 h 1271150"/>
              <a:gd name="connsiteX6" fmla="*/ 2252 w 9144066"/>
              <a:gd name="connsiteY6" fmla="*/ 121494 h 127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66" h="1271150">
                <a:moveTo>
                  <a:pt x="2252" y="121494"/>
                </a:moveTo>
                <a:lnTo>
                  <a:pt x="6307948" y="1194321"/>
                </a:lnTo>
                <a:lnTo>
                  <a:pt x="9144066" y="0"/>
                </a:lnTo>
                <a:cubicBezTo>
                  <a:pt x="9143272" y="26405"/>
                  <a:pt x="9142477" y="52809"/>
                  <a:pt x="9141683" y="79214"/>
                </a:cubicBezTo>
                <a:lnTo>
                  <a:pt x="6315286" y="1271150"/>
                </a:lnTo>
                <a:lnTo>
                  <a:pt x="65" y="200706"/>
                </a:lnTo>
                <a:cubicBezTo>
                  <a:pt x="0" y="172714"/>
                  <a:pt x="2317" y="149486"/>
                  <a:pt x="2252" y="12149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B58385A0-EF5B-0D4C-A891-CA69462BCECA}" type="datetimeFigureOut">
              <a:rPr lang="en-US" smtClean="0"/>
              <a:t>3/23/2017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7D2668-613E-FD45-A8D6-B16370461C3C}"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10" name="Freeform 9"/>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B58385A0-EF5B-0D4C-A891-CA69462BCECA}" type="datetimeFigureOut">
              <a:rPr lang="en-US" smtClean="0"/>
              <a:t>3/23/2017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7D2668-613E-FD45-A8D6-B16370461C3C}" type="slidenum">
              <a:rPr lang="en-US" smtClean="0"/>
              <a:t>‹#›</a:t>
            </a:fld>
            <a:endParaRPr lang="en-US"/>
          </a:p>
        </p:txBody>
      </p:sp>
      <p:sp>
        <p:nvSpPr>
          <p:cNvPr id="13" name="Content Placeholder 12"/>
          <p:cNvSpPr>
            <a:spLocks noGrp="1"/>
          </p:cNvSpPr>
          <p:nvPr>
            <p:ph sz="quarter" idx="13"/>
          </p:nvPr>
        </p:nvSpPr>
        <p:spPr>
          <a:xfrm>
            <a:off x="685800" y="1536192"/>
            <a:ext cx="3657600"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Content Placeholder 14"/>
          <p:cNvSpPr>
            <a:spLocks noGrp="1"/>
          </p:cNvSpPr>
          <p:nvPr>
            <p:ph sz="quarter" idx="14"/>
          </p:nvPr>
        </p:nvSpPr>
        <p:spPr>
          <a:xfrm>
            <a:off x="4800600" y="1536192"/>
            <a:ext cx="3657600"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0" name="Freeform 9"/>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1"/>
              </a:gs>
              <a:gs pos="40000">
                <a:schemeClr val="accent1">
                  <a:lumMod val="40000"/>
                  <a:lumOff val="60000"/>
                </a:schemeClr>
              </a:gs>
              <a:gs pos="4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1" name="Freeform 10"/>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3"/>
              </a:gs>
              <a:gs pos="52000">
                <a:schemeClr val="accent3">
                  <a:lumMod val="40000"/>
                  <a:lumOff val="60000"/>
                </a:schemeClr>
              </a:gs>
              <a:gs pos="66000">
                <a:schemeClr val="accent3"/>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85800" y="1535113"/>
            <a:ext cx="3657600" cy="639762"/>
          </a:xfrm>
        </p:spPr>
        <p:txBody>
          <a:bodyPr anchor="b">
            <a:normAutofit/>
          </a:bodyPr>
          <a:lstStyle>
            <a:lvl1pPr marL="0" indent="0">
              <a:buNone/>
              <a:defRPr sz="2000" b="0" baseline="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800600" y="1535113"/>
            <a:ext cx="3657600" cy="639762"/>
          </a:xfrm>
        </p:spPr>
        <p:txBody>
          <a:bodyPr anchor="b">
            <a:normAutofit/>
          </a:bodyPr>
          <a:lstStyle>
            <a:lvl1pPr marL="0" indent="0">
              <a:buNone/>
              <a:defRPr sz="20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Freeform 11"/>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2"/>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ate Placeholder 6"/>
          <p:cNvSpPr>
            <a:spLocks noGrp="1"/>
          </p:cNvSpPr>
          <p:nvPr>
            <p:ph type="dt" sz="half" idx="10"/>
          </p:nvPr>
        </p:nvSpPr>
        <p:spPr/>
        <p:txBody>
          <a:bodyPr/>
          <a:lstStyle/>
          <a:p>
            <a:fld id="{B58385A0-EF5B-0D4C-A891-CA69462BCECA}" type="datetimeFigureOut">
              <a:rPr lang="en-US" smtClean="0"/>
              <a:t>3/23/2017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F7D2668-613E-FD45-A8D6-B16370461C3C}" type="slidenum">
              <a:rPr lang="en-US" smtClean="0"/>
              <a:t>‹#›</a:t>
            </a:fld>
            <a:endParaRPr lang="en-US"/>
          </a:p>
        </p:txBody>
      </p:sp>
      <p:sp>
        <p:nvSpPr>
          <p:cNvPr id="15" name="Content Placeholder 14"/>
          <p:cNvSpPr>
            <a:spLocks noGrp="1"/>
          </p:cNvSpPr>
          <p:nvPr>
            <p:ph sz="quarter" idx="13"/>
          </p:nvPr>
        </p:nvSpPr>
        <p:spPr>
          <a:xfrm>
            <a:off x="685800" y="2209800"/>
            <a:ext cx="3657600" cy="3200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7" name="Content Placeholder 16"/>
          <p:cNvSpPr>
            <a:spLocks noGrp="1"/>
          </p:cNvSpPr>
          <p:nvPr>
            <p:ph sz="quarter" idx="14"/>
          </p:nvPr>
        </p:nvSpPr>
        <p:spPr>
          <a:xfrm>
            <a:off x="4800600" y="2209800"/>
            <a:ext cx="3657600" cy="3200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Freeform 5"/>
          <p:cNvSpPr/>
          <p:nvPr/>
        </p:nvSpPr>
        <p:spPr>
          <a:xfrm>
            <a:off x="1" y="5010151"/>
            <a:ext cx="7439025" cy="157162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Lst>
            <a:ahLst/>
            <a:cxnLst>
              <a:cxn ang="0">
                <a:pos x="connsiteX0" y="connsiteY0"/>
              </a:cxn>
              <a:cxn ang="0">
                <a:pos x="connsiteX1" y="connsiteY1"/>
              </a:cxn>
              <a:cxn ang="0">
                <a:pos x="connsiteX2" y="connsiteY2"/>
              </a:cxn>
              <a:cxn ang="0">
                <a:pos x="connsiteX3" y="connsiteY3"/>
              </a:cxn>
            </a:cxnLst>
            <a:rect l="l" t="t" r="r" b="b"/>
            <a:pathLst>
              <a:path w="7415827" h="1571625">
                <a:moveTo>
                  <a:pt x="0" y="0"/>
                </a:moveTo>
                <a:lnTo>
                  <a:pt x="7415827" y="866775"/>
                </a:lnTo>
                <a:lnTo>
                  <a:pt x="0" y="1571625"/>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0" y="5731667"/>
            <a:ext cx="9147178" cy="1126333"/>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1"/>
              </a:gs>
              <a:gs pos="50000">
                <a:schemeClr val="accent1">
                  <a:lumMod val="40000"/>
                  <a:lumOff val="60000"/>
                </a:schemeClr>
              </a:gs>
              <a:gs pos="5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8" name="Freeform 7"/>
          <p:cNvSpPr/>
          <p:nvPr/>
        </p:nvSpPr>
        <p:spPr>
          <a:xfrm>
            <a:off x="0" y="4973410"/>
            <a:ext cx="7674867" cy="928299"/>
          </a:xfrm>
          <a:custGeom>
            <a:avLst/>
            <a:gdLst>
              <a:gd name="connsiteX0" fmla="*/ 0 w 7548466"/>
              <a:gd name="connsiteY0" fmla="*/ 0 h 933061"/>
              <a:gd name="connsiteX1" fmla="*/ 9331 w 7548466"/>
              <a:gd name="connsiteY1" fmla="*/ 65314 h 933061"/>
              <a:gd name="connsiteX2" fmla="*/ 7221894 w 7548466"/>
              <a:gd name="connsiteY2" fmla="*/ 933061 h 933061"/>
              <a:gd name="connsiteX3" fmla="*/ 7548466 w 7548466"/>
              <a:gd name="connsiteY3" fmla="*/ 914400 h 933061"/>
              <a:gd name="connsiteX4" fmla="*/ 0 w 7548466"/>
              <a:gd name="connsiteY4" fmla="*/ 0 h 933061"/>
              <a:gd name="connsiteX0" fmla="*/ 131163 w 7539135"/>
              <a:gd name="connsiteY0" fmla="*/ 0 h 1042598"/>
              <a:gd name="connsiteX1" fmla="*/ 0 w 7539135"/>
              <a:gd name="connsiteY1" fmla="*/ 174851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0 w 7407972"/>
              <a:gd name="connsiteY0" fmla="*/ 0 h 1042598"/>
              <a:gd name="connsiteX1" fmla="*/ 85531 w 7407972"/>
              <a:gd name="connsiteY1" fmla="*/ 134370 h 1042598"/>
              <a:gd name="connsiteX2" fmla="*/ 7081400 w 7407972"/>
              <a:gd name="connsiteY2" fmla="*/ 1042598 h 1042598"/>
              <a:gd name="connsiteX3" fmla="*/ 7407972 w 7407972"/>
              <a:gd name="connsiteY3" fmla="*/ 1023937 h 1042598"/>
              <a:gd name="connsiteX4" fmla="*/ 0 w 7407972"/>
              <a:gd name="connsiteY4" fmla="*/ 0 h 1042598"/>
              <a:gd name="connsiteX0" fmla="*/ 131163 w 7539135"/>
              <a:gd name="connsiteY0" fmla="*/ 0 h 1042598"/>
              <a:gd name="connsiteX1" fmla="*/ 0 w 7539135"/>
              <a:gd name="connsiteY1" fmla="*/ 193902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59725 w 7539135"/>
              <a:gd name="connsiteY0" fmla="*/ 0 h 892580"/>
              <a:gd name="connsiteX1" fmla="*/ 0 w 7539135"/>
              <a:gd name="connsiteY1" fmla="*/ 43884 h 892580"/>
              <a:gd name="connsiteX2" fmla="*/ 7212563 w 7539135"/>
              <a:gd name="connsiteY2" fmla="*/ 892580 h 892580"/>
              <a:gd name="connsiteX3" fmla="*/ 7539135 w 7539135"/>
              <a:gd name="connsiteY3" fmla="*/ 873919 h 892580"/>
              <a:gd name="connsiteX4" fmla="*/ 59725 w 7539135"/>
              <a:gd name="connsiteY4" fmla="*/ 0 h 892580"/>
              <a:gd name="connsiteX0" fmla="*/ 194 w 7539135"/>
              <a:gd name="connsiteY0" fmla="*/ 0 h 923536"/>
              <a:gd name="connsiteX1" fmla="*/ 0 w 7539135"/>
              <a:gd name="connsiteY1" fmla="*/ 74840 h 923536"/>
              <a:gd name="connsiteX2" fmla="*/ 7212563 w 7539135"/>
              <a:gd name="connsiteY2" fmla="*/ 923536 h 923536"/>
              <a:gd name="connsiteX3" fmla="*/ 7539135 w 7539135"/>
              <a:gd name="connsiteY3" fmla="*/ 904875 h 923536"/>
              <a:gd name="connsiteX4" fmla="*/ 194 w 7539135"/>
              <a:gd name="connsiteY4" fmla="*/ 0 h 923536"/>
              <a:gd name="connsiteX0" fmla="*/ 194 w 7539135"/>
              <a:gd name="connsiteY0" fmla="*/ 0 h 904875"/>
              <a:gd name="connsiteX1" fmla="*/ 0 w 7539135"/>
              <a:gd name="connsiteY1" fmla="*/ 74840 h 904875"/>
              <a:gd name="connsiteX2" fmla="*/ 7212563 w 7539135"/>
              <a:gd name="connsiteY2" fmla="*/ 883055 h 904875"/>
              <a:gd name="connsiteX3" fmla="*/ 7539135 w 7539135"/>
              <a:gd name="connsiteY3" fmla="*/ 904875 h 904875"/>
              <a:gd name="connsiteX4" fmla="*/ 194 w 7539135"/>
              <a:gd name="connsiteY4" fmla="*/ 0 h 904875"/>
              <a:gd name="connsiteX0" fmla="*/ 194 w 7703442"/>
              <a:gd name="connsiteY0" fmla="*/ 0 h 1016794"/>
              <a:gd name="connsiteX1" fmla="*/ 0 w 7703442"/>
              <a:gd name="connsiteY1" fmla="*/ 74840 h 1016794"/>
              <a:gd name="connsiteX2" fmla="*/ 7212563 w 7703442"/>
              <a:gd name="connsiteY2" fmla="*/ 883055 h 1016794"/>
              <a:gd name="connsiteX3" fmla="*/ 7703442 w 7703442"/>
              <a:gd name="connsiteY3" fmla="*/ 1016794 h 1016794"/>
              <a:gd name="connsiteX4" fmla="*/ 194 w 7703442"/>
              <a:gd name="connsiteY4" fmla="*/ 0 h 1016794"/>
              <a:gd name="connsiteX0" fmla="*/ 194 w 7674867"/>
              <a:gd name="connsiteY0" fmla="*/ 0 h 897731"/>
              <a:gd name="connsiteX1" fmla="*/ 0 w 7674867"/>
              <a:gd name="connsiteY1" fmla="*/ 74840 h 897731"/>
              <a:gd name="connsiteX2" fmla="*/ 7212563 w 7674867"/>
              <a:gd name="connsiteY2" fmla="*/ 883055 h 897731"/>
              <a:gd name="connsiteX3" fmla="*/ 7674867 w 7674867"/>
              <a:gd name="connsiteY3" fmla="*/ 897731 h 897731"/>
              <a:gd name="connsiteX4" fmla="*/ 194 w 7674867"/>
              <a:gd name="connsiteY4" fmla="*/ 0 h 897731"/>
              <a:gd name="connsiteX0" fmla="*/ 194 w 7674867"/>
              <a:gd name="connsiteY0" fmla="*/ 0 h 930680"/>
              <a:gd name="connsiteX1" fmla="*/ 0 w 7674867"/>
              <a:gd name="connsiteY1" fmla="*/ 74840 h 930680"/>
              <a:gd name="connsiteX2" fmla="*/ 7293526 w 7674867"/>
              <a:gd name="connsiteY2" fmla="*/ 930680 h 930680"/>
              <a:gd name="connsiteX3" fmla="*/ 7674867 w 7674867"/>
              <a:gd name="connsiteY3" fmla="*/ 897731 h 930680"/>
              <a:gd name="connsiteX4" fmla="*/ 194 w 7674867"/>
              <a:gd name="connsiteY4" fmla="*/ 0 h 930680"/>
              <a:gd name="connsiteX0" fmla="*/ 194 w 7674867"/>
              <a:gd name="connsiteY0" fmla="*/ 0 h 897731"/>
              <a:gd name="connsiteX1" fmla="*/ 0 w 7674867"/>
              <a:gd name="connsiteY1" fmla="*/ 74840 h 897731"/>
              <a:gd name="connsiteX2" fmla="*/ 7293526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38758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98289 w 7674867"/>
              <a:gd name="connsiteY2" fmla="*/ 661599 h 897731"/>
              <a:gd name="connsiteX3" fmla="*/ 7674867 w 7674867"/>
              <a:gd name="connsiteY3" fmla="*/ 897731 h 897731"/>
              <a:gd name="connsiteX4" fmla="*/ 194 w 7674867"/>
              <a:gd name="connsiteY4" fmla="*/ 0 h 897731"/>
              <a:gd name="connsiteX0" fmla="*/ 194 w 7674867"/>
              <a:gd name="connsiteY0" fmla="*/ 0 h 928299"/>
              <a:gd name="connsiteX1" fmla="*/ 0 w 7674867"/>
              <a:gd name="connsiteY1" fmla="*/ 74840 h 928299"/>
              <a:gd name="connsiteX2" fmla="*/ 7298289 w 7674867"/>
              <a:gd name="connsiteY2" fmla="*/ 928299 h 928299"/>
              <a:gd name="connsiteX3" fmla="*/ 7674867 w 7674867"/>
              <a:gd name="connsiteY3" fmla="*/ 897731 h 928299"/>
              <a:gd name="connsiteX4" fmla="*/ 194 w 7674867"/>
              <a:gd name="connsiteY4" fmla="*/ 0 h 928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74867" h="928299">
                <a:moveTo>
                  <a:pt x="194" y="0"/>
                </a:moveTo>
                <a:cubicBezTo>
                  <a:pt x="129" y="24947"/>
                  <a:pt x="65" y="49893"/>
                  <a:pt x="0" y="74840"/>
                </a:cubicBezTo>
                <a:lnTo>
                  <a:pt x="7298289" y="928299"/>
                </a:lnTo>
                <a:lnTo>
                  <a:pt x="7674867" y="897731"/>
                </a:lnTo>
                <a:lnTo>
                  <a:pt x="194"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2382" y="5696242"/>
            <a:ext cx="9146382" cy="930294"/>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Date Placeholder 2"/>
          <p:cNvSpPr>
            <a:spLocks noGrp="1"/>
          </p:cNvSpPr>
          <p:nvPr>
            <p:ph type="dt" sz="half" idx="10"/>
          </p:nvPr>
        </p:nvSpPr>
        <p:spPr/>
        <p:txBody>
          <a:bodyPr/>
          <a:lstStyle/>
          <a:p>
            <a:fld id="{B58385A0-EF5B-0D4C-A891-CA69462BCECA}" type="datetimeFigureOut">
              <a:rPr lang="en-US" smtClean="0"/>
              <a:t>3/23/2017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F7D2668-613E-FD45-A8D6-B16370461C3C}"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reeform 4"/>
          <p:cNvSpPr/>
          <p:nvPr/>
        </p:nvSpPr>
        <p:spPr>
          <a:xfrm>
            <a:off x="0" y="5731667"/>
            <a:ext cx="9147178" cy="1126333"/>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3"/>
              </a:gs>
              <a:gs pos="50000">
                <a:schemeClr val="accent3">
                  <a:lumMod val="40000"/>
                  <a:lumOff val="60000"/>
                </a:schemeClr>
              </a:gs>
              <a:gs pos="5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6" name="Freeform 5"/>
          <p:cNvSpPr/>
          <p:nvPr/>
        </p:nvSpPr>
        <p:spPr>
          <a:xfrm>
            <a:off x="0" y="5381627"/>
            <a:ext cx="3286124" cy="1207294"/>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6996854"/>
              <a:gd name="connsiteY0" fmla="*/ 0 h 1571625"/>
              <a:gd name="connsiteX1" fmla="*/ 6996854 w 6996854"/>
              <a:gd name="connsiteY1" fmla="*/ 1266825 h 1571625"/>
              <a:gd name="connsiteX2" fmla="*/ 0 w 6996854"/>
              <a:gd name="connsiteY2" fmla="*/ 1571625 h 1571625"/>
              <a:gd name="connsiteX3" fmla="*/ 0 w 6996854"/>
              <a:gd name="connsiteY3" fmla="*/ 0 h 1571625"/>
              <a:gd name="connsiteX0" fmla="*/ 0 w 7583417"/>
              <a:gd name="connsiteY0" fmla="*/ 0 h 800100"/>
              <a:gd name="connsiteX1" fmla="*/ 7583417 w 7583417"/>
              <a:gd name="connsiteY1" fmla="*/ 495300 h 800100"/>
              <a:gd name="connsiteX2" fmla="*/ 586563 w 7583417"/>
              <a:gd name="connsiteY2" fmla="*/ 800100 h 800100"/>
              <a:gd name="connsiteX3" fmla="*/ 0 w 7583417"/>
              <a:gd name="connsiteY3" fmla="*/ 0 h 800100"/>
              <a:gd name="connsiteX0" fmla="*/ 0 w 7017803"/>
              <a:gd name="connsiteY0" fmla="*/ 0 h 1200150"/>
              <a:gd name="connsiteX1" fmla="*/ 7017803 w 7017803"/>
              <a:gd name="connsiteY1" fmla="*/ 895350 h 1200150"/>
              <a:gd name="connsiteX2" fmla="*/ 20949 w 7017803"/>
              <a:gd name="connsiteY2" fmla="*/ 1200150 h 1200150"/>
              <a:gd name="connsiteX3" fmla="*/ 0 w 7017803"/>
              <a:gd name="connsiteY3" fmla="*/ 0 h 1200150"/>
              <a:gd name="connsiteX0" fmla="*/ 0 w 6410292"/>
              <a:gd name="connsiteY0" fmla="*/ 0 h 1752600"/>
              <a:gd name="connsiteX1" fmla="*/ 6410292 w 6410292"/>
              <a:gd name="connsiteY1" fmla="*/ 1752600 h 1752600"/>
              <a:gd name="connsiteX2" fmla="*/ 20949 w 6410292"/>
              <a:gd name="connsiteY2" fmla="*/ 1200150 h 1752600"/>
              <a:gd name="connsiteX3" fmla="*/ 0 w 6410292"/>
              <a:gd name="connsiteY3" fmla="*/ 0 h 1752600"/>
              <a:gd name="connsiteX0" fmla="*/ 0 w 7227290"/>
              <a:gd name="connsiteY0" fmla="*/ 0 h 1200150"/>
              <a:gd name="connsiteX1" fmla="*/ 7227290 w 7227290"/>
              <a:gd name="connsiteY1" fmla="*/ 885825 h 1200150"/>
              <a:gd name="connsiteX2" fmla="*/ 20949 w 7227290"/>
              <a:gd name="connsiteY2" fmla="*/ 1200150 h 1200150"/>
              <a:gd name="connsiteX3" fmla="*/ 0 w 7227290"/>
              <a:gd name="connsiteY3" fmla="*/ 0 h 1200150"/>
              <a:gd name="connsiteX0" fmla="*/ 0 w 7227290"/>
              <a:gd name="connsiteY0" fmla="*/ 0 h 885825"/>
              <a:gd name="connsiteX1" fmla="*/ 7227290 w 7227290"/>
              <a:gd name="connsiteY1" fmla="*/ 885825 h 885825"/>
              <a:gd name="connsiteX2" fmla="*/ 555141 w 7227290"/>
              <a:gd name="connsiteY2" fmla="*/ 862013 h 885825"/>
              <a:gd name="connsiteX3" fmla="*/ 0 w 7227290"/>
              <a:gd name="connsiteY3" fmla="*/ 0 h 885825"/>
              <a:gd name="connsiteX0" fmla="*/ 0 w 7227290"/>
              <a:gd name="connsiteY0" fmla="*/ 0 h 1207294"/>
              <a:gd name="connsiteX1" fmla="*/ 7227290 w 7227290"/>
              <a:gd name="connsiteY1" fmla="*/ 885825 h 1207294"/>
              <a:gd name="connsiteX2" fmla="*/ 0 w 7227290"/>
              <a:gd name="connsiteY2" fmla="*/ 1207294 h 1207294"/>
              <a:gd name="connsiteX3" fmla="*/ 0 w 7227290"/>
              <a:gd name="connsiteY3" fmla="*/ 0 h 1207294"/>
            </a:gdLst>
            <a:ahLst/>
            <a:cxnLst>
              <a:cxn ang="0">
                <a:pos x="connsiteX0" y="connsiteY0"/>
              </a:cxn>
              <a:cxn ang="0">
                <a:pos x="connsiteX1" y="connsiteY1"/>
              </a:cxn>
              <a:cxn ang="0">
                <a:pos x="connsiteX2" y="connsiteY2"/>
              </a:cxn>
              <a:cxn ang="0">
                <a:pos x="connsiteX3" y="connsiteY3"/>
              </a:cxn>
            </a:cxnLst>
            <a:rect l="l" t="t" r="r" b="b"/>
            <a:pathLst>
              <a:path w="7227290" h="1207294">
                <a:moveTo>
                  <a:pt x="0" y="0"/>
                </a:moveTo>
                <a:lnTo>
                  <a:pt x="7227290" y="885825"/>
                </a:lnTo>
                <a:lnTo>
                  <a:pt x="0" y="1207294"/>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2382" y="5696242"/>
            <a:ext cx="9146382" cy="930294"/>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96" y="5347020"/>
            <a:ext cx="3426231" cy="944725"/>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 name="connsiteX0" fmla="*/ 1 w 7605568"/>
              <a:gd name="connsiteY0" fmla="*/ 0 h 897732"/>
              <a:gd name="connsiteX1" fmla="*/ 0 w 7605568"/>
              <a:gd name="connsiteY1" fmla="*/ 75665 h 897732"/>
              <a:gd name="connsiteX2" fmla="*/ 2830674 w 7605568"/>
              <a:gd name="connsiteY2" fmla="*/ 806612 h 897732"/>
              <a:gd name="connsiteX3" fmla="*/ 7605568 w 7605568"/>
              <a:gd name="connsiteY3" fmla="*/ 897732 h 897732"/>
              <a:gd name="connsiteX4" fmla="*/ 1 w 7605568"/>
              <a:gd name="connsiteY4" fmla="*/ 0 h 897732"/>
              <a:gd name="connsiteX0" fmla="*/ 1 w 2930931"/>
              <a:gd name="connsiteY0" fmla="*/ 0 h 806612"/>
              <a:gd name="connsiteX1" fmla="*/ 0 w 2930931"/>
              <a:gd name="connsiteY1" fmla="*/ 75665 h 806612"/>
              <a:gd name="connsiteX2" fmla="*/ 2830674 w 2930931"/>
              <a:gd name="connsiteY2" fmla="*/ 806612 h 806612"/>
              <a:gd name="connsiteX3" fmla="*/ 2930931 w 2930931"/>
              <a:gd name="connsiteY3" fmla="*/ 785765 h 806612"/>
              <a:gd name="connsiteX4" fmla="*/ 1 w 2930931"/>
              <a:gd name="connsiteY4" fmla="*/ 0 h 806612"/>
              <a:gd name="connsiteX0" fmla="*/ 1 w 3204530"/>
              <a:gd name="connsiteY0" fmla="*/ 0 h 944725"/>
              <a:gd name="connsiteX1" fmla="*/ 0 w 3204530"/>
              <a:gd name="connsiteY1" fmla="*/ 75665 h 944725"/>
              <a:gd name="connsiteX2" fmla="*/ 3204530 w 3204530"/>
              <a:gd name="connsiteY2" fmla="*/ 944725 h 944725"/>
              <a:gd name="connsiteX3" fmla="*/ 2930931 w 3204530"/>
              <a:gd name="connsiteY3" fmla="*/ 785765 h 944725"/>
              <a:gd name="connsiteX4" fmla="*/ 1 w 3204530"/>
              <a:gd name="connsiteY4" fmla="*/ 0 h 944725"/>
              <a:gd name="connsiteX0" fmla="*/ 1 w 3426231"/>
              <a:gd name="connsiteY0" fmla="*/ 0 h 944725"/>
              <a:gd name="connsiteX1" fmla="*/ 0 w 3426231"/>
              <a:gd name="connsiteY1" fmla="*/ 75665 h 944725"/>
              <a:gd name="connsiteX2" fmla="*/ 3204530 w 3426231"/>
              <a:gd name="connsiteY2" fmla="*/ 944725 h 944725"/>
              <a:gd name="connsiteX3" fmla="*/ 3426231 w 3426231"/>
              <a:gd name="connsiteY3" fmla="*/ 923877 h 944725"/>
              <a:gd name="connsiteX4" fmla="*/ 1 w 3426231"/>
              <a:gd name="connsiteY4" fmla="*/ 0 h 944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26231" h="944725">
                <a:moveTo>
                  <a:pt x="1" y="0"/>
                </a:moveTo>
                <a:cubicBezTo>
                  <a:pt x="1" y="25222"/>
                  <a:pt x="0" y="50443"/>
                  <a:pt x="0" y="75665"/>
                </a:cubicBezTo>
                <a:lnTo>
                  <a:pt x="3204530" y="944725"/>
                </a:lnTo>
                <a:lnTo>
                  <a:pt x="3426231" y="923877"/>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B58385A0-EF5B-0D4C-A891-CA69462BCECA}" type="datetimeFigureOut">
              <a:rPr lang="en-US" smtClean="0"/>
              <a:t>3/23/2017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F7D2668-613E-FD45-A8D6-B16370461C3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Content with Caption">
    <p:spTree>
      <p:nvGrpSpPr>
        <p:cNvPr id="1" name=""/>
        <p:cNvGrpSpPr/>
        <p:nvPr/>
      </p:nvGrpSpPr>
      <p:grpSpPr>
        <a:xfrm>
          <a:off x="0" y="0"/>
          <a:ext cx="0" cy="0"/>
          <a:chOff x="0" y="0"/>
          <a:chExt cx="0" cy="0"/>
        </a:xfrm>
      </p:grpSpPr>
      <p:sp>
        <p:nvSpPr>
          <p:cNvPr id="8" name="Freeform 7"/>
          <p:cNvSpPr/>
          <p:nvPr/>
        </p:nvSpPr>
        <p:spPr>
          <a:xfrm>
            <a:off x="1" y="5010151"/>
            <a:ext cx="7439025" cy="157162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Lst>
            <a:ahLst/>
            <a:cxnLst>
              <a:cxn ang="0">
                <a:pos x="connsiteX0" y="connsiteY0"/>
              </a:cxn>
              <a:cxn ang="0">
                <a:pos x="connsiteX1" y="connsiteY1"/>
              </a:cxn>
              <a:cxn ang="0">
                <a:pos x="connsiteX2" y="connsiteY2"/>
              </a:cxn>
              <a:cxn ang="0">
                <a:pos x="connsiteX3" y="connsiteY3"/>
              </a:cxn>
            </a:cxnLst>
            <a:rect l="l" t="t" r="r" b="b"/>
            <a:pathLst>
              <a:path w="7415827" h="1571625">
                <a:moveTo>
                  <a:pt x="0" y="0"/>
                </a:moveTo>
                <a:lnTo>
                  <a:pt x="7415827" y="866775"/>
                </a:lnTo>
                <a:lnTo>
                  <a:pt x="0" y="1571625"/>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0" y="5731667"/>
            <a:ext cx="9147178" cy="1126333"/>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1"/>
              </a:gs>
              <a:gs pos="50000">
                <a:schemeClr val="accent1">
                  <a:lumMod val="40000"/>
                  <a:lumOff val="60000"/>
                </a:schemeClr>
              </a:gs>
              <a:gs pos="5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a:off x="676656" y="609600"/>
            <a:ext cx="3383280" cy="914400"/>
          </a:xfrm>
        </p:spPr>
        <p:txBody>
          <a:bodyPr anchor="b">
            <a:noAutofit/>
          </a:bodyPr>
          <a:lstStyle>
            <a:lvl1pPr algn="l">
              <a:defRPr sz="2200" b="0" i="0" cap="none" baseline="0">
                <a:solidFill>
                  <a:schemeClr val="tx2"/>
                </a:solidFill>
              </a:defRPr>
            </a:lvl1pPr>
          </a:lstStyle>
          <a:p>
            <a:r>
              <a:rPr lang="en-US" smtClean="0"/>
              <a:t>Click to edit Master title style</a:t>
            </a:r>
            <a:endParaRPr lang="en-US" dirty="0"/>
          </a:p>
        </p:txBody>
      </p:sp>
      <p:sp>
        <p:nvSpPr>
          <p:cNvPr id="10" name="Freeform 9"/>
          <p:cNvSpPr/>
          <p:nvPr/>
        </p:nvSpPr>
        <p:spPr>
          <a:xfrm>
            <a:off x="0" y="4973410"/>
            <a:ext cx="7674867" cy="928299"/>
          </a:xfrm>
          <a:custGeom>
            <a:avLst/>
            <a:gdLst>
              <a:gd name="connsiteX0" fmla="*/ 0 w 7548466"/>
              <a:gd name="connsiteY0" fmla="*/ 0 h 933061"/>
              <a:gd name="connsiteX1" fmla="*/ 9331 w 7548466"/>
              <a:gd name="connsiteY1" fmla="*/ 65314 h 933061"/>
              <a:gd name="connsiteX2" fmla="*/ 7221894 w 7548466"/>
              <a:gd name="connsiteY2" fmla="*/ 933061 h 933061"/>
              <a:gd name="connsiteX3" fmla="*/ 7548466 w 7548466"/>
              <a:gd name="connsiteY3" fmla="*/ 914400 h 933061"/>
              <a:gd name="connsiteX4" fmla="*/ 0 w 7548466"/>
              <a:gd name="connsiteY4" fmla="*/ 0 h 933061"/>
              <a:gd name="connsiteX0" fmla="*/ 131163 w 7539135"/>
              <a:gd name="connsiteY0" fmla="*/ 0 h 1042598"/>
              <a:gd name="connsiteX1" fmla="*/ 0 w 7539135"/>
              <a:gd name="connsiteY1" fmla="*/ 174851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0 w 7407972"/>
              <a:gd name="connsiteY0" fmla="*/ 0 h 1042598"/>
              <a:gd name="connsiteX1" fmla="*/ 85531 w 7407972"/>
              <a:gd name="connsiteY1" fmla="*/ 134370 h 1042598"/>
              <a:gd name="connsiteX2" fmla="*/ 7081400 w 7407972"/>
              <a:gd name="connsiteY2" fmla="*/ 1042598 h 1042598"/>
              <a:gd name="connsiteX3" fmla="*/ 7407972 w 7407972"/>
              <a:gd name="connsiteY3" fmla="*/ 1023937 h 1042598"/>
              <a:gd name="connsiteX4" fmla="*/ 0 w 7407972"/>
              <a:gd name="connsiteY4" fmla="*/ 0 h 1042598"/>
              <a:gd name="connsiteX0" fmla="*/ 131163 w 7539135"/>
              <a:gd name="connsiteY0" fmla="*/ 0 h 1042598"/>
              <a:gd name="connsiteX1" fmla="*/ 0 w 7539135"/>
              <a:gd name="connsiteY1" fmla="*/ 193902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59725 w 7539135"/>
              <a:gd name="connsiteY0" fmla="*/ 0 h 892580"/>
              <a:gd name="connsiteX1" fmla="*/ 0 w 7539135"/>
              <a:gd name="connsiteY1" fmla="*/ 43884 h 892580"/>
              <a:gd name="connsiteX2" fmla="*/ 7212563 w 7539135"/>
              <a:gd name="connsiteY2" fmla="*/ 892580 h 892580"/>
              <a:gd name="connsiteX3" fmla="*/ 7539135 w 7539135"/>
              <a:gd name="connsiteY3" fmla="*/ 873919 h 892580"/>
              <a:gd name="connsiteX4" fmla="*/ 59725 w 7539135"/>
              <a:gd name="connsiteY4" fmla="*/ 0 h 892580"/>
              <a:gd name="connsiteX0" fmla="*/ 194 w 7539135"/>
              <a:gd name="connsiteY0" fmla="*/ 0 h 923536"/>
              <a:gd name="connsiteX1" fmla="*/ 0 w 7539135"/>
              <a:gd name="connsiteY1" fmla="*/ 74840 h 923536"/>
              <a:gd name="connsiteX2" fmla="*/ 7212563 w 7539135"/>
              <a:gd name="connsiteY2" fmla="*/ 923536 h 923536"/>
              <a:gd name="connsiteX3" fmla="*/ 7539135 w 7539135"/>
              <a:gd name="connsiteY3" fmla="*/ 904875 h 923536"/>
              <a:gd name="connsiteX4" fmla="*/ 194 w 7539135"/>
              <a:gd name="connsiteY4" fmla="*/ 0 h 923536"/>
              <a:gd name="connsiteX0" fmla="*/ 194 w 7539135"/>
              <a:gd name="connsiteY0" fmla="*/ 0 h 904875"/>
              <a:gd name="connsiteX1" fmla="*/ 0 w 7539135"/>
              <a:gd name="connsiteY1" fmla="*/ 74840 h 904875"/>
              <a:gd name="connsiteX2" fmla="*/ 7212563 w 7539135"/>
              <a:gd name="connsiteY2" fmla="*/ 883055 h 904875"/>
              <a:gd name="connsiteX3" fmla="*/ 7539135 w 7539135"/>
              <a:gd name="connsiteY3" fmla="*/ 904875 h 904875"/>
              <a:gd name="connsiteX4" fmla="*/ 194 w 7539135"/>
              <a:gd name="connsiteY4" fmla="*/ 0 h 904875"/>
              <a:gd name="connsiteX0" fmla="*/ 194 w 7703442"/>
              <a:gd name="connsiteY0" fmla="*/ 0 h 1016794"/>
              <a:gd name="connsiteX1" fmla="*/ 0 w 7703442"/>
              <a:gd name="connsiteY1" fmla="*/ 74840 h 1016794"/>
              <a:gd name="connsiteX2" fmla="*/ 7212563 w 7703442"/>
              <a:gd name="connsiteY2" fmla="*/ 883055 h 1016794"/>
              <a:gd name="connsiteX3" fmla="*/ 7703442 w 7703442"/>
              <a:gd name="connsiteY3" fmla="*/ 1016794 h 1016794"/>
              <a:gd name="connsiteX4" fmla="*/ 194 w 7703442"/>
              <a:gd name="connsiteY4" fmla="*/ 0 h 1016794"/>
              <a:gd name="connsiteX0" fmla="*/ 194 w 7674867"/>
              <a:gd name="connsiteY0" fmla="*/ 0 h 897731"/>
              <a:gd name="connsiteX1" fmla="*/ 0 w 7674867"/>
              <a:gd name="connsiteY1" fmla="*/ 74840 h 897731"/>
              <a:gd name="connsiteX2" fmla="*/ 7212563 w 7674867"/>
              <a:gd name="connsiteY2" fmla="*/ 883055 h 897731"/>
              <a:gd name="connsiteX3" fmla="*/ 7674867 w 7674867"/>
              <a:gd name="connsiteY3" fmla="*/ 897731 h 897731"/>
              <a:gd name="connsiteX4" fmla="*/ 194 w 7674867"/>
              <a:gd name="connsiteY4" fmla="*/ 0 h 897731"/>
              <a:gd name="connsiteX0" fmla="*/ 194 w 7674867"/>
              <a:gd name="connsiteY0" fmla="*/ 0 h 930680"/>
              <a:gd name="connsiteX1" fmla="*/ 0 w 7674867"/>
              <a:gd name="connsiteY1" fmla="*/ 74840 h 930680"/>
              <a:gd name="connsiteX2" fmla="*/ 7293526 w 7674867"/>
              <a:gd name="connsiteY2" fmla="*/ 930680 h 930680"/>
              <a:gd name="connsiteX3" fmla="*/ 7674867 w 7674867"/>
              <a:gd name="connsiteY3" fmla="*/ 897731 h 930680"/>
              <a:gd name="connsiteX4" fmla="*/ 194 w 7674867"/>
              <a:gd name="connsiteY4" fmla="*/ 0 h 930680"/>
              <a:gd name="connsiteX0" fmla="*/ 194 w 7674867"/>
              <a:gd name="connsiteY0" fmla="*/ 0 h 897731"/>
              <a:gd name="connsiteX1" fmla="*/ 0 w 7674867"/>
              <a:gd name="connsiteY1" fmla="*/ 74840 h 897731"/>
              <a:gd name="connsiteX2" fmla="*/ 7293526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38758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98289 w 7674867"/>
              <a:gd name="connsiteY2" fmla="*/ 661599 h 897731"/>
              <a:gd name="connsiteX3" fmla="*/ 7674867 w 7674867"/>
              <a:gd name="connsiteY3" fmla="*/ 897731 h 897731"/>
              <a:gd name="connsiteX4" fmla="*/ 194 w 7674867"/>
              <a:gd name="connsiteY4" fmla="*/ 0 h 897731"/>
              <a:gd name="connsiteX0" fmla="*/ 194 w 7674867"/>
              <a:gd name="connsiteY0" fmla="*/ 0 h 928299"/>
              <a:gd name="connsiteX1" fmla="*/ 0 w 7674867"/>
              <a:gd name="connsiteY1" fmla="*/ 74840 h 928299"/>
              <a:gd name="connsiteX2" fmla="*/ 7298289 w 7674867"/>
              <a:gd name="connsiteY2" fmla="*/ 928299 h 928299"/>
              <a:gd name="connsiteX3" fmla="*/ 7674867 w 7674867"/>
              <a:gd name="connsiteY3" fmla="*/ 897731 h 928299"/>
              <a:gd name="connsiteX4" fmla="*/ 194 w 7674867"/>
              <a:gd name="connsiteY4" fmla="*/ 0 h 928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74867" h="928299">
                <a:moveTo>
                  <a:pt x="194" y="0"/>
                </a:moveTo>
                <a:cubicBezTo>
                  <a:pt x="129" y="24947"/>
                  <a:pt x="65" y="49893"/>
                  <a:pt x="0" y="74840"/>
                </a:cubicBezTo>
                <a:lnTo>
                  <a:pt x="7298289" y="928299"/>
                </a:lnTo>
                <a:lnTo>
                  <a:pt x="7674867" y="897731"/>
                </a:lnTo>
                <a:lnTo>
                  <a:pt x="194"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2382" y="5696242"/>
            <a:ext cx="9146382" cy="930294"/>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B58385A0-EF5B-0D4C-A891-CA69462BCECA}" type="datetimeFigureOut">
              <a:rPr lang="en-US" smtClean="0"/>
              <a:t>3/23/2017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7D2668-613E-FD45-A8D6-B16370461C3C}" type="slidenum">
              <a:rPr lang="en-US" smtClean="0"/>
              <a:t>‹#›</a:t>
            </a:fld>
            <a:endParaRPr lang="en-US"/>
          </a:p>
        </p:txBody>
      </p:sp>
      <p:sp>
        <p:nvSpPr>
          <p:cNvPr id="13" name="Content Placeholder 12"/>
          <p:cNvSpPr>
            <a:spLocks noGrp="1"/>
          </p:cNvSpPr>
          <p:nvPr>
            <p:ph sz="quarter" idx="13"/>
          </p:nvPr>
        </p:nvSpPr>
        <p:spPr>
          <a:xfrm>
            <a:off x="4572000" y="609600"/>
            <a:ext cx="3886200" cy="4191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4" name="Text Placeholder 13"/>
          <p:cNvSpPr>
            <a:spLocks noGrp="1"/>
          </p:cNvSpPr>
          <p:nvPr>
            <p:ph type="body" sz="quarter" idx="14"/>
          </p:nvPr>
        </p:nvSpPr>
        <p:spPr>
          <a:xfrm>
            <a:off x="676274" y="1527048"/>
            <a:ext cx="3383280" cy="3291840"/>
          </a:xfrm>
        </p:spPr>
        <p:txBody>
          <a:bodyPr>
            <a:normAutofit/>
          </a:bodyPr>
          <a:lstStyle>
            <a:lvl1pPr marL="0" indent="0">
              <a:buFontTx/>
              <a:buNone/>
              <a:defRPr sz="1600"/>
            </a:lvl1pPr>
            <a:lvl2pPr>
              <a:buFontTx/>
              <a:buNone/>
              <a:defRPr/>
            </a:lvl2pPr>
            <a:lvl3pPr>
              <a:buFontTx/>
              <a:buNone/>
              <a:defRPr/>
            </a:lvl3pPr>
            <a:lvl4pPr>
              <a:buFontTx/>
              <a:buNone/>
              <a:defRPr/>
            </a:lvl4pPr>
            <a:lvl5pPr>
              <a:buFontTx/>
              <a:buNone/>
              <a:defRPr/>
            </a:lvl5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1"/>
              </a:gs>
              <a:gs pos="40000">
                <a:schemeClr val="accent1">
                  <a:lumMod val="40000"/>
                  <a:lumOff val="60000"/>
                </a:schemeClr>
              </a:gs>
              <a:gs pos="4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9" name="Freeform 8"/>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3"/>
              </a:gs>
              <a:gs pos="52000">
                <a:schemeClr val="accent3">
                  <a:lumMod val="40000"/>
                  <a:lumOff val="60000"/>
                </a:schemeClr>
              </a:gs>
              <a:gs pos="66000">
                <a:schemeClr val="accent3"/>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3" name="Picture Placeholder 2"/>
          <p:cNvSpPr>
            <a:spLocks noGrp="1"/>
          </p:cNvSpPr>
          <p:nvPr>
            <p:ph type="pic" idx="1"/>
          </p:nvPr>
        </p:nvSpPr>
        <p:spPr>
          <a:xfrm>
            <a:off x="4572000" y="609600"/>
            <a:ext cx="3886200" cy="4190999"/>
          </a:xfrm>
          <a:ln w="79375">
            <a:solidFill>
              <a:schemeClr val="tx1"/>
            </a:solidFill>
            <a:miter lim="800000"/>
          </a:ln>
          <a:effectLst>
            <a:outerShdw blurRad="50800" dist="38100" dir="5400000" algn="ctr" rotWithShape="0">
              <a:srgbClr val="000000">
                <a:alpha val="42000"/>
              </a:srgbClr>
            </a:outerShdw>
          </a:effectLst>
        </p:spPr>
        <p:txBody>
          <a:bodyPr>
            <a:normAutofit/>
          </a:bodyPr>
          <a:lstStyle>
            <a:lvl1pPr marL="0" indent="0" algn="ctr">
              <a:buNone/>
              <a:defRPr sz="25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10" name="Freeform 9"/>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B58385A0-EF5B-0D4C-A891-CA69462BCECA}" type="datetimeFigureOut">
              <a:rPr lang="en-US" smtClean="0"/>
              <a:t>3/23/2017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7D2668-613E-FD45-A8D6-B16370461C3C}" type="slidenum">
              <a:rPr lang="en-US" smtClean="0"/>
              <a:t>‹#›</a:t>
            </a:fld>
            <a:endParaRPr lang="en-US"/>
          </a:p>
        </p:txBody>
      </p:sp>
      <p:sp>
        <p:nvSpPr>
          <p:cNvPr id="14" name="Title 1"/>
          <p:cNvSpPr>
            <a:spLocks noGrp="1"/>
          </p:cNvSpPr>
          <p:nvPr>
            <p:ph type="title"/>
          </p:nvPr>
        </p:nvSpPr>
        <p:spPr>
          <a:xfrm>
            <a:off x="676656" y="609600"/>
            <a:ext cx="3383280" cy="914400"/>
          </a:xfrm>
        </p:spPr>
        <p:txBody>
          <a:bodyPr anchor="b">
            <a:noAutofit/>
          </a:bodyPr>
          <a:lstStyle>
            <a:lvl1pPr algn="l">
              <a:defRPr sz="2200" b="0" i="0" cap="none" baseline="0">
                <a:solidFill>
                  <a:schemeClr val="tx2"/>
                </a:solidFill>
              </a:defRPr>
            </a:lvl1pPr>
          </a:lstStyle>
          <a:p>
            <a:r>
              <a:rPr lang="en-US" smtClean="0"/>
              <a:t>Click to edit Master title style</a:t>
            </a:r>
            <a:endParaRPr lang="en-US" dirty="0"/>
          </a:p>
        </p:txBody>
      </p:sp>
      <p:sp>
        <p:nvSpPr>
          <p:cNvPr id="15" name="Text Placeholder 14"/>
          <p:cNvSpPr>
            <a:spLocks noGrp="1"/>
          </p:cNvSpPr>
          <p:nvPr>
            <p:ph type="body" sz="quarter" idx="14"/>
          </p:nvPr>
        </p:nvSpPr>
        <p:spPr>
          <a:xfrm>
            <a:off x="676656" y="1524000"/>
            <a:ext cx="3381375" cy="3295650"/>
          </a:xfrm>
        </p:spPr>
        <p:txBody>
          <a:bodyPr>
            <a:normAutofit/>
          </a:bodyPr>
          <a:lstStyle>
            <a:lvl1pPr marL="0" indent="0">
              <a:buFontTx/>
              <a:buNone/>
              <a:defRPr sz="1600"/>
            </a:lvl1pPr>
            <a:lvl2pPr>
              <a:buFontTx/>
              <a:buNone/>
              <a:defRPr/>
            </a:lvl2pPr>
            <a:lvl3pPr>
              <a:buFontTx/>
              <a:buNone/>
              <a:defRPr/>
            </a:lvl3pPr>
            <a:lvl4pPr>
              <a:buFontTx/>
              <a:buNone/>
              <a:defRPr/>
            </a:lvl4pPr>
            <a:lvl5pPr>
              <a:buFontTx/>
              <a:buNone/>
              <a:defRPr/>
            </a:lvl5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blipFill dpi="0" rotWithShape="1">
            <a:blip r:embed="rId13">
              <a:alphaModFix amt="15000"/>
            </a:blip>
            <a:srcRect/>
            <a:tile tx="0" ty="0" sx="76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685800" y="274638"/>
            <a:ext cx="7772400" cy="1143000"/>
          </a:xfrm>
          <a:prstGeom prst="rect">
            <a:avLst/>
          </a:prstGeom>
        </p:spPr>
        <p:txBody>
          <a:bodyPr vert="horz" lIns="0" tIns="45720" rIns="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800" y="1600200"/>
            <a:ext cx="7772400" cy="4525963"/>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400800" y="6416675"/>
            <a:ext cx="1981200" cy="365125"/>
          </a:xfrm>
          <a:prstGeom prst="rect">
            <a:avLst/>
          </a:prstGeom>
        </p:spPr>
        <p:txBody>
          <a:bodyPr vert="horz" lIns="0" tIns="45720" rIns="0" bIns="0" rtlCol="0" anchor="b" anchorCtr="0"/>
          <a:lstStyle>
            <a:lvl1pPr algn="r">
              <a:defRPr lang="en-US" sz="900" kern="1200" cap="all" spc="110" baseline="0" smtClean="0">
                <a:solidFill>
                  <a:srgbClr val="4D4D4D"/>
                </a:solidFill>
                <a:latin typeface="+mn-lt"/>
                <a:ea typeface="+mn-ea"/>
                <a:cs typeface="+mn-cs"/>
              </a:defRPr>
            </a:lvl1pPr>
          </a:lstStyle>
          <a:p>
            <a:fld id="{B58385A0-EF5B-0D4C-A891-CA69462BCECA}" type="datetimeFigureOut">
              <a:rPr lang="en-US" smtClean="0"/>
              <a:t>3/23/2017</a:t>
            </a:fld>
            <a:endParaRPr lang="en-US"/>
          </a:p>
        </p:txBody>
      </p:sp>
      <p:sp>
        <p:nvSpPr>
          <p:cNvPr id="5" name="Footer Placeholder 4"/>
          <p:cNvSpPr>
            <a:spLocks noGrp="1"/>
          </p:cNvSpPr>
          <p:nvPr>
            <p:ph type="ftr" sz="quarter" idx="3"/>
          </p:nvPr>
        </p:nvSpPr>
        <p:spPr>
          <a:xfrm>
            <a:off x="228600" y="6416675"/>
            <a:ext cx="2895600" cy="365125"/>
          </a:xfrm>
          <a:prstGeom prst="rect">
            <a:avLst/>
          </a:prstGeom>
        </p:spPr>
        <p:txBody>
          <a:bodyPr vert="horz" lIns="0" tIns="45720" rIns="0" bIns="0" rtlCol="0" anchor="b" anchorCtr="0"/>
          <a:lstStyle>
            <a:lvl1pPr algn="l">
              <a:defRPr sz="900" cap="all" spc="110" baseline="0">
                <a:solidFill>
                  <a:srgbClr val="4D4D4D"/>
                </a:solidFill>
              </a:defRPr>
            </a:lvl1pPr>
          </a:lstStyle>
          <a:p>
            <a:endParaRPr lang="en-US"/>
          </a:p>
        </p:txBody>
      </p:sp>
      <p:sp>
        <p:nvSpPr>
          <p:cNvPr id="6" name="Slide Number Placeholder 5"/>
          <p:cNvSpPr>
            <a:spLocks noGrp="1"/>
          </p:cNvSpPr>
          <p:nvPr>
            <p:ph type="sldNum" sz="quarter" idx="4"/>
          </p:nvPr>
        </p:nvSpPr>
        <p:spPr>
          <a:xfrm>
            <a:off x="8458200" y="6416675"/>
            <a:ext cx="457200" cy="365125"/>
          </a:xfrm>
          <a:prstGeom prst="rect">
            <a:avLst/>
          </a:prstGeom>
        </p:spPr>
        <p:txBody>
          <a:bodyPr vert="horz" lIns="0" tIns="45720" rIns="0" bIns="0" rtlCol="0" anchor="b" anchorCtr="0"/>
          <a:lstStyle>
            <a:lvl1pPr algn="r">
              <a:defRPr sz="1100" b="1" baseline="0">
                <a:solidFill>
                  <a:srgbClr val="4D4D4D"/>
                </a:solidFill>
              </a:defRPr>
            </a:lvl1pPr>
          </a:lstStyle>
          <a:p>
            <a:fld id="{0F7D2668-613E-FD45-A8D6-B16370461C3C}"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Lst>
  <p:txStyles>
    <p:titleStyle>
      <a:lvl1pPr algn="l" defTabSz="914400" rtl="0" eaLnBrk="1" latinLnBrk="0" hangingPunct="1">
        <a:spcBef>
          <a:spcPct val="0"/>
        </a:spcBef>
        <a:buNone/>
        <a:defRPr sz="3600" kern="1200" cap="all"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lnSpc>
          <a:spcPct val="100000"/>
        </a:lnSpc>
        <a:spcBef>
          <a:spcPts val="700"/>
        </a:spcBef>
        <a:buClr>
          <a:schemeClr val="accent1"/>
        </a:buClr>
        <a:buSzPct val="85000"/>
        <a:buFont typeface="Wingdings 3" pitchFamily="18" charset="2"/>
        <a:buChar char=""/>
        <a:defRPr sz="2000" kern="1200" baseline="0">
          <a:solidFill>
            <a:schemeClr val="tx1"/>
          </a:solidFill>
          <a:latin typeface="+mn-lt"/>
          <a:ea typeface="+mn-ea"/>
          <a:cs typeface="+mn-cs"/>
        </a:defRPr>
      </a:lvl1pPr>
      <a:lvl2pPr marL="742950" indent="-274320" algn="l" defTabSz="914400" rtl="0" eaLnBrk="1" latinLnBrk="0" hangingPunct="1">
        <a:lnSpc>
          <a:spcPct val="100000"/>
        </a:lnSpc>
        <a:spcBef>
          <a:spcPts val="700"/>
        </a:spcBef>
        <a:buClr>
          <a:schemeClr val="accent1"/>
        </a:buClr>
        <a:buSzPct val="85000"/>
        <a:buFont typeface="Wingdings 3" pitchFamily="18" charset="2"/>
        <a:buChar char=""/>
        <a:defRPr sz="1600" kern="1200" baseline="0">
          <a:solidFill>
            <a:schemeClr val="tx1"/>
          </a:solidFill>
          <a:latin typeface="+mn-lt"/>
          <a:ea typeface="+mn-ea"/>
          <a:cs typeface="+mn-cs"/>
        </a:defRPr>
      </a:lvl2pPr>
      <a:lvl3pPr marL="1143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3pPr>
      <a:lvl4pPr marL="1600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4pPr>
      <a:lvl5pPr marL="20574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5pPr>
      <a:lvl6pPr marL="25146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6pPr>
      <a:lvl7pPr marL="29718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7pPr>
      <a:lvl8pPr marL="3429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8pPr>
      <a:lvl9pPr marL="3886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13.xml.rels><?xml version="1.0" encoding="UTF-8" standalone="yes"?>
<Relationships xmlns="http://schemas.openxmlformats.org/package/2006/relationships"><Relationship Id="rId8" Type="http://schemas.openxmlformats.org/officeDocument/2006/relationships/image" Target="../media/image25.png"/><Relationship Id="rId13" Type="http://schemas.openxmlformats.org/officeDocument/2006/relationships/image" Target="../media/image30.png"/><Relationship Id="rId3" Type="http://schemas.openxmlformats.org/officeDocument/2006/relationships/image" Target="../media/image20.png"/><Relationship Id="rId7" Type="http://schemas.openxmlformats.org/officeDocument/2006/relationships/image" Target="../media/image24.png"/><Relationship Id="rId12" Type="http://schemas.openxmlformats.org/officeDocument/2006/relationships/image" Target="../media/image29.png"/><Relationship Id="rId2"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image" Target="../media/image23.png"/><Relationship Id="rId11" Type="http://schemas.openxmlformats.org/officeDocument/2006/relationships/image" Target="../media/image28.png"/><Relationship Id="rId5" Type="http://schemas.openxmlformats.org/officeDocument/2006/relationships/image" Target="../media/image22.png"/><Relationship Id="rId10" Type="http://schemas.openxmlformats.org/officeDocument/2006/relationships/image" Target="../media/image27.png"/><Relationship Id="rId4" Type="http://schemas.openxmlformats.org/officeDocument/2006/relationships/image" Target="../media/image21.png"/><Relationship Id="rId9" Type="http://schemas.openxmlformats.org/officeDocument/2006/relationships/image" Target="../media/image2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4.jpeg"/><Relationship Id="rId13" Type="http://schemas.openxmlformats.org/officeDocument/2006/relationships/hyperlink" Target="https://www.bing.com/images/search?q=1967+newark+riots+photos&amp;id=0AA9B71F524F460F9C8D9E164AA25B5322874EA9&amp;FORM=IQFRBA" TargetMode="External"/><Relationship Id="rId18" Type="http://schemas.openxmlformats.org/officeDocument/2006/relationships/image" Target="../media/image9.jpeg"/><Relationship Id="rId26" Type="http://schemas.openxmlformats.org/officeDocument/2006/relationships/image" Target="../media/image13.jpeg"/><Relationship Id="rId3" Type="http://schemas.openxmlformats.org/officeDocument/2006/relationships/hyperlink" Target="https://www.bing.com/images/search?q=1967+newark+riots+photos&amp;id=EF267C03EFB4CB1B70E72B340B1FA66BA45809EE&amp;FORM=IQFRBA" TargetMode="External"/><Relationship Id="rId21" Type="http://schemas.openxmlformats.org/officeDocument/2006/relationships/hyperlink" Target="https://www.bing.com/images/search?q=1967+newark+riots+photos&amp;id=FE79EF44E8BF7337DDAF007BCD22706E1599EF16&amp;FORM=IQFRBA" TargetMode="External"/><Relationship Id="rId7" Type="http://schemas.openxmlformats.org/officeDocument/2006/relationships/hyperlink" Target="https://www.bing.com/images/search?q=1967+newark+riots+photos&amp;id=5EEF9AF91554D23C0BAC79C2D13DE1EFED266F39&amp;FORM=IQFRBA" TargetMode="External"/><Relationship Id="rId12" Type="http://schemas.openxmlformats.org/officeDocument/2006/relationships/image" Target="../media/image6.jpeg"/><Relationship Id="rId17" Type="http://schemas.openxmlformats.org/officeDocument/2006/relationships/hyperlink" Target="https://www.bing.com/images/search?q=1967+newark+riots+photos&amp;id=123AD156D6A74B761D7945589056BD99345E86A5&amp;FORM=IQFRBA" TargetMode="External"/><Relationship Id="rId25" Type="http://schemas.openxmlformats.org/officeDocument/2006/relationships/hyperlink" Target="https://www.bing.com/images/search?q=1967+newark+riots+photos&amp;id=000075E447D739870CAAA34AF843C1DE294A81D9&amp;FORM=IQFRBA" TargetMode="External"/><Relationship Id="rId2" Type="http://schemas.openxmlformats.org/officeDocument/2006/relationships/hyperlink" Target="https://www.bing.com/images/search?q=1967+newark+riots+photos&amp;qpvt=1967+newark+riots+photos&amp;qpvt=1967+newark+riots+photos&amp;qpvt=1967+newark+riots+photos&amp;FORM=IGRE" TargetMode="External"/><Relationship Id="rId16" Type="http://schemas.openxmlformats.org/officeDocument/2006/relationships/image" Target="../media/image8.jpeg"/><Relationship Id="rId20"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image" Target="../media/image3.jpeg"/><Relationship Id="rId11" Type="http://schemas.openxmlformats.org/officeDocument/2006/relationships/hyperlink" Target="https://www.bing.com/images/search?q=1967+newark+riots+photos&amp;id=9547C6F5695CE912412BA27872086108A3F4556A&amp;FORM=IQFRBA" TargetMode="External"/><Relationship Id="rId24" Type="http://schemas.openxmlformats.org/officeDocument/2006/relationships/image" Target="../media/image12.jpeg"/><Relationship Id="rId5" Type="http://schemas.openxmlformats.org/officeDocument/2006/relationships/hyperlink" Target="https://www.bing.com/images/search?q=1967+newark+riots+photos&amp;id=9B45C253A320D13AB1D6A7E9A93E6CE4F54B72C4&amp;FORM=IQFRBA" TargetMode="External"/><Relationship Id="rId15" Type="http://schemas.openxmlformats.org/officeDocument/2006/relationships/hyperlink" Target="https://www.bing.com/images/search?q=1967+newark+riots+photos&amp;id=8E9BDC44B3E908B8B8A53C2B4B526C8FF3F20133&amp;FORM=IQFRBA" TargetMode="External"/><Relationship Id="rId23" Type="http://schemas.openxmlformats.org/officeDocument/2006/relationships/hyperlink" Target="https://www.bing.com/images/search?q=1967+newark+riots+photos&amp;id=74B19ADE2922225EDBFB0EA4B27C82C95B04E6F2&amp;FORM=IQFRBA" TargetMode="External"/><Relationship Id="rId10" Type="http://schemas.openxmlformats.org/officeDocument/2006/relationships/image" Target="../media/image5.jpeg"/><Relationship Id="rId19" Type="http://schemas.openxmlformats.org/officeDocument/2006/relationships/hyperlink" Target="https://www.bing.com/images/search?q=1967+newark+riots+photos&amp;id=5EEF9AF91554D23C0BAC52216E19B200422490FF&amp;FORM=IQFRBA" TargetMode="External"/><Relationship Id="rId4" Type="http://schemas.openxmlformats.org/officeDocument/2006/relationships/image" Target="../media/image2.jpeg"/><Relationship Id="rId9" Type="http://schemas.openxmlformats.org/officeDocument/2006/relationships/hyperlink" Target="https://www.bing.com/images/search?q=1967+newark+riots+photos&amp;id=B3919478609232B934144563B18B65DE8CC530C9&amp;FORM=IQFRBA" TargetMode="External"/><Relationship Id="rId14" Type="http://schemas.openxmlformats.org/officeDocument/2006/relationships/image" Target="../media/image7.jpeg"/><Relationship Id="rId22" Type="http://schemas.openxmlformats.org/officeDocument/2006/relationships/image" Target="../media/image11.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524428"/>
            <a:ext cx="9144000" cy="832734"/>
          </a:xfrm>
        </p:spPr>
        <p:txBody>
          <a:bodyPr>
            <a:normAutofit/>
          </a:bodyPr>
          <a:lstStyle/>
          <a:p>
            <a:r>
              <a:rPr lang="en-US" sz="3200" dirty="0" smtClean="0">
                <a:latin typeface="Times New Roman"/>
                <a:cs typeface="Times New Roman"/>
              </a:rPr>
              <a:t>  </a:t>
            </a:r>
            <a:r>
              <a:rPr lang="en-US" sz="3200" dirty="0" smtClean="0">
                <a:solidFill>
                  <a:srgbClr val="FFC000"/>
                </a:solidFill>
                <a:latin typeface="Times New Roman"/>
                <a:cs typeface="Times New Roman"/>
              </a:rPr>
              <a:t>Opportunity Scholarship Program/EOF </a:t>
            </a:r>
            <a:endParaRPr lang="en-US" sz="3200" dirty="0">
              <a:solidFill>
                <a:srgbClr val="FFC000"/>
              </a:solidFill>
              <a:latin typeface="Times New Roman"/>
              <a:cs typeface="Times New Roman"/>
            </a:endParaRPr>
          </a:p>
        </p:txBody>
      </p:sp>
      <p:sp>
        <p:nvSpPr>
          <p:cNvPr id="3" name="Subtitle 2"/>
          <p:cNvSpPr>
            <a:spLocks noGrp="1"/>
          </p:cNvSpPr>
          <p:nvPr>
            <p:ph type="subTitle" idx="1"/>
          </p:nvPr>
        </p:nvSpPr>
        <p:spPr>
          <a:xfrm>
            <a:off x="2017471" y="2450939"/>
            <a:ext cx="6072206" cy="1970796"/>
          </a:xfrm>
        </p:spPr>
        <p:txBody>
          <a:bodyPr>
            <a:normAutofit lnSpcReduction="10000"/>
          </a:bodyPr>
          <a:lstStyle/>
          <a:p>
            <a:r>
              <a:rPr lang="en-US" b="1" dirty="0" smtClean="0">
                <a:latin typeface="Times New Roman"/>
                <a:cs typeface="Times New Roman"/>
              </a:rPr>
              <a:t>University Senate Presentation</a:t>
            </a:r>
          </a:p>
          <a:p>
            <a:r>
              <a:rPr lang="en-US" b="1" dirty="0" smtClean="0">
                <a:latin typeface="Times New Roman"/>
                <a:cs typeface="Times New Roman"/>
              </a:rPr>
              <a:t>March 20, 2017</a:t>
            </a:r>
          </a:p>
          <a:p>
            <a:r>
              <a:rPr lang="en-US" b="1" dirty="0" smtClean="0">
                <a:latin typeface="Times New Roman"/>
                <a:cs typeface="Times New Roman"/>
              </a:rPr>
              <a:t>Presenters: Mr. Andrew </a:t>
            </a:r>
            <a:r>
              <a:rPr lang="en-US" b="1" dirty="0" err="1" smtClean="0">
                <a:latin typeface="Times New Roman"/>
                <a:cs typeface="Times New Roman"/>
              </a:rPr>
              <a:t>Platizky</a:t>
            </a:r>
            <a:r>
              <a:rPr lang="en-US" b="1" dirty="0" smtClean="0">
                <a:latin typeface="Times New Roman"/>
                <a:cs typeface="Times New Roman"/>
              </a:rPr>
              <a:t>, Director</a:t>
            </a:r>
          </a:p>
          <a:p>
            <a:r>
              <a:rPr lang="en-US" b="1" dirty="0">
                <a:latin typeface="Times New Roman"/>
                <a:cs typeface="Times New Roman"/>
              </a:rPr>
              <a:t> </a:t>
            </a:r>
            <a:r>
              <a:rPr lang="en-US" b="1" dirty="0" smtClean="0">
                <a:latin typeface="Times New Roman"/>
                <a:cs typeface="Times New Roman"/>
              </a:rPr>
              <a:t>                  Mr. Alexis Delgado, Associate Director</a:t>
            </a:r>
          </a:p>
          <a:p>
            <a:r>
              <a:rPr lang="en-US" b="1" dirty="0">
                <a:latin typeface="Times New Roman"/>
                <a:cs typeface="Times New Roman"/>
              </a:rPr>
              <a:t> </a:t>
            </a:r>
            <a:r>
              <a:rPr lang="en-US" b="1" dirty="0" smtClean="0">
                <a:latin typeface="Times New Roman"/>
                <a:cs typeface="Times New Roman"/>
              </a:rPr>
              <a:t>                  Mr. Matthew Sutton, Tutorial Coordinator</a:t>
            </a:r>
            <a:endParaRPr lang="en-US" b="1" dirty="0">
              <a:latin typeface="Times New Roman"/>
              <a:cs typeface="Times New Roman"/>
            </a:endParaRPr>
          </a:p>
        </p:txBody>
      </p:sp>
    </p:spTree>
    <p:extLst>
      <p:ext uri="{BB962C8B-B14F-4D97-AF65-F5344CB8AC3E}">
        <p14:creationId xmlns:p14="http://schemas.microsoft.com/office/powerpoint/2010/main" val="246582240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solidFill>
                  <a:srgbClr val="FFC000"/>
                </a:solidFill>
                <a:latin typeface="Times New Roman" panose="02020603050405020304" pitchFamily="18" charset="0"/>
                <a:cs typeface="Times New Roman" panose="02020603050405020304" pitchFamily="18" charset="0"/>
              </a:rPr>
              <a:t>OSP Tutoring</a:t>
            </a:r>
          </a:p>
        </p:txBody>
      </p:sp>
      <p:sp>
        <p:nvSpPr>
          <p:cNvPr id="3" name="Content Placeholder 2"/>
          <p:cNvSpPr>
            <a:spLocks noGrp="1"/>
          </p:cNvSpPr>
          <p:nvPr>
            <p:ph idx="1"/>
          </p:nvPr>
        </p:nvSpPr>
        <p:spPr>
          <a:xfrm>
            <a:off x="685800" y="1239562"/>
            <a:ext cx="7936918" cy="4264085"/>
          </a:xfrm>
        </p:spPr>
        <p:txBody>
          <a:bodyPr>
            <a:normAutofit/>
          </a:bodyPr>
          <a:lstStyle/>
          <a:p>
            <a:pPr>
              <a:lnSpc>
                <a:spcPct val="200000"/>
              </a:lnSpc>
              <a:spcBef>
                <a:spcPts val="0"/>
              </a:spcBef>
            </a:pPr>
            <a:r>
              <a:rPr lang="en-US" dirty="0" smtClean="0">
                <a:latin typeface="Times New Roman" panose="02020603050405020304" pitchFamily="18" charset="0"/>
                <a:cs typeface="Times New Roman" panose="02020603050405020304" pitchFamily="18" charset="0"/>
              </a:rPr>
              <a:t>AY </a:t>
            </a:r>
            <a:r>
              <a:rPr lang="en-US" dirty="0">
                <a:latin typeface="Times New Roman" panose="02020603050405020304" pitchFamily="18" charset="0"/>
                <a:cs typeface="Times New Roman" panose="02020603050405020304" pitchFamily="18" charset="0"/>
              </a:rPr>
              <a:t>2015 – </a:t>
            </a:r>
            <a:r>
              <a:rPr lang="en-US" dirty="0" smtClean="0">
                <a:latin typeface="Times New Roman" panose="02020603050405020304" pitchFamily="18" charset="0"/>
                <a:cs typeface="Times New Roman" panose="02020603050405020304" pitchFamily="18" charset="0"/>
              </a:rPr>
              <a:t>2016</a:t>
            </a:r>
          </a:p>
          <a:p>
            <a:pPr>
              <a:lnSpc>
                <a:spcPct val="200000"/>
              </a:lnSpc>
              <a:spcBef>
                <a:spcPts val="0"/>
              </a:spcBef>
            </a:pPr>
            <a:r>
              <a:rPr lang="en-US" dirty="0" smtClean="0">
                <a:latin typeface="Times New Roman" panose="02020603050405020304" pitchFamily="18" charset="0"/>
                <a:cs typeface="Times New Roman" panose="02020603050405020304" pitchFamily="18" charset="0"/>
              </a:rPr>
              <a:t>14 Tutors</a:t>
            </a:r>
          </a:p>
          <a:p>
            <a:pPr>
              <a:lnSpc>
                <a:spcPct val="200000"/>
              </a:lnSpc>
              <a:spcBef>
                <a:spcPts val="0"/>
              </a:spcBef>
            </a:pPr>
            <a:r>
              <a:rPr lang="en-US" dirty="0" smtClean="0">
                <a:latin typeface="Times New Roman" panose="02020603050405020304" pitchFamily="18" charset="0"/>
                <a:cs typeface="Times New Roman" panose="02020603050405020304" pitchFamily="18" charset="0"/>
              </a:rPr>
              <a:t>7217 Contacts</a:t>
            </a:r>
          </a:p>
          <a:p>
            <a:pPr>
              <a:lnSpc>
                <a:spcPct val="200000"/>
              </a:lnSpc>
              <a:spcBef>
                <a:spcPts val="0"/>
              </a:spcBef>
            </a:pPr>
            <a:r>
              <a:rPr lang="en-US" dirty="0" smtClean="0">
                <a:latin typeface="Times New Roman" panose="02020603050405020304" pitchFamily="18" charset="0"/>
                <a:cs typeface="Times New Roman" panose="02020603050405020304" pitchFamily="18" charset="0"/>
              </a:rPr>
              <a:t>298 Students </a:t>
            </a:r>
            <a:endParaRPr lang="en-US" dirty="0">
              <a:latin typeface="Times New Roman" panose="02020603050405020304" pitchFamily="18" charset="0"/>
              <a:cs typeface="Times New Roman" panose="02020603050405020304" pitchFamily="18" charset="0"/>
            </a:endParaRPr>
          </a:p>
          <a:p>
            <a:pPr marL="0" indent="0">
              <a:buNone/>
            </a:pPr>
            <a:endParaRPr lang="en-US" dirty="0"/>
          </a:p>
          <a:p>
            <a:pPr marL="468630" lvl="1" indent="0">
              <a:buNone/>
            </a:pPr>
            <a:endParaRPr lang="en-US" dirty="0" smtClean="0">
              <a:latin typeface="Times New Roman"/>
              <a:cs typeface="Times New Roman"/>
            </a:endParaRPr>
          </a:p>
          <a:p>
            <a:pPr marL="68580" indent="0">
              <a:buNone/>
            </a:pPr>
            <a:endParaRPr lang="en-US" dirty="0">
              <a:latin typeface="Times New Roman"/>
              <a:cs typeface="Times New Roman"/>
            </a:endParaRPr>
          </a:p>
        </p:txBody>
      </p:sp>
    </p:spTree>
    <p:extLst>
      <p:ext uri="{BB962C8B-B14F-4D97-AF65-F5344CB8AC3E}">
        <p14:creationId xmlns:p14="http://schemas.microsoft.com/office/powerpoint/2010/main" val="137075592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solidFill>
                  <a:srgbClr val="FFC000"/>
                </a:solidFill>
                <a:latin typeface="Times New Roman" panose="02020603050405020304" pitchFamily="18" charset="0"/>
                <a:cs typeface="Times New Roman" panose="02020603050405020304" pitchFamily="18" charset="0"/>
              </a:rPr>
              <a:t>OSP </a:t>
            </a:r>
            <a:r>
              <a:rPr lang="en-US" b="1" dirty="0" smtClean="0">
                <a:solidFill>
                  <a:srgbClr val="FFC000"/>
                </a:solidFill>
                <a:latin typeface="Times New Roman" panose="02020603050405020304" pitchFamily="18" charset="0"/>
                <a:cs typeface="Times New Roman" panose="02020603050405020304" pitchFamily="18" charset="0"/>
              </a:rPr>
              <a:t>Tutors</a:t>
            </a:r>
            <a:endParaRPr lang="en-US" b="1" dirty="0">
              <a:solidFill>
                <a:srgbClr val="FFC00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685800" y="1239562"/>
            <a:ext cx="7936918" cy="4264085"/>
          </a:xfrm>
        </p:spPr>
        <p:txBody>
          <a:bodyPr>
            <a:normAutofit/>
          </a:bodyPr>
          <a:lstStyle/>
          <a:p>
            <a:pPr>
              <a:lnSpc>
                <a:spcPct val="200000"/>
              </a:lnSpc>
              <a:spcBef>
                <a:spcPts val="0"/>
              </a:spcBef>
            </a:pPr>
            <a:r>
              <a:rPr lang="en-US" dirty="0" smtClean="0">
                <a:latin typeface="Times New Roman" panose="02020603050405020304" pitchFamily="18" charset="0"/>
                <a:cs typeface="Times New Roman" panose="02020603050405020304" pitchFamily="18" charset="0"/>
              </a:rPr>
              <a:t>3 </a:t>
            </a:r>
            <a:r>
              <a:rPr lang="en-US" dirty="0">
                <a:latin typeface="Times New Roman" panose="02020603050405020304" pitchFamily="18" charset="0"/>
                <a:cs typeface="Times New Roman" panose="02020603050405020304" pitchFamily="18" charset="0"/>
              </a:rPr>
              <a:t>pursuing a Master’s </a:t>
            </a:r>
            <a:r>
              <a:rPr lang="en-US" dirty="0" smtClean="0">
                <a:latin typeface="Times New Roman" panose="02020603050405020304" pitchFamily="18" charset="0"/>
                <a:cs typeface="Times New Roman" panose="02020603050405020304" pitchFamily="18" charset="0"/>
              </a:rPr>
              <a:t>degree</a:t>
            </a:r>
          </a:p>
          <a:p>
            <a:pPr>
              <a:lnSpc>
                <a:spcPct val="200000"/>
              </a:lnSpc>
              <a:spcBef>
                <a:spcPts val="0"/>
              </a:spcBef>
            </a:pPr>
            <a:r>
              <a:rPr lang="en-US" dirty="0" smtClean="0">
                <a:latin typeface="Times New Roman" panose="02020603050405020304" pitchFamily="18" charset="0"/>
                <a:cs typeface="Times New Roman" panose="02020603050405020304" pitchFamily="18" charset="0"/>
              </a:rPr>
              <a:t>2 have earned a Bachelor’s degree</a:t>
            </a:r>
          </a:p>
          <a:p>
            <a:pPr>
              <a:lnSpc>
                <a:spcPct val="200000"/>
              </a:lnSpc>
              <a:spcBef>
                <a:spcPts val="0"/>
              </a:spcBef>
            </a:pPr>
            <a:r>
              <a:rPr lang="en-US" dirty="0" smtClean="0">
                <a:latin typeface="Times New Roman" panose="02020603050405020304" pitchFamily="18" charset="0"/>
                <a:cs typeface="Times New Roman" panose="02020603050405020304" pitchFamily="18" charset="0"/>
              </a:rPr>
              <a:t>12 peer tutors</a:t>
            </a:r>
          </a:p>
          <a:p>
            <a:pPr>
              <a:lnSpc>
                <a:spcPct val="200000"/>
              </a:lnSpc>
              <a:spcBef>
                <a:spcPts val="0"/>
              </a:spcBef>
            </a:pPr>
            <a:r>
              <a:rPr lang="en-US" dirty="0" smtClean="0">
                <a:latin typeface="Times New Roman" panose="02020603050405020304" pitchFamily="18" charset="0"/>
                <a:cs typeface="Times New Roman" panose="02020603050405020304" pitchFamily="18" charset="0"/>
              </a:rPr>
              <a:t>Most are former or current OSP students</a:t>
            </a:r>
          </a:p>
          <a:p>
            <a:pPr>
              <a:lnSpc>
                <a:spcPct val="200000"/>
              </a:lnSpc>
              <a:spcBef>
                <a:spcPts val="0"/>
              </a:spcBef>
            </a:pPr>
            <a:r>
              <a:rPr lang="en-US" dirty="0" smtClean="0">
                <a:latin typeface="Times New Roman" panose="02020603050405020304" pitchFamily="18" charset="0"/>
                <a:cs typeface="Times New Roman" panose="02020603050405020304" pitchFamily="18" charset="0"/>
              </a:rPr>
              <a:t>College </a:t>
            </a:r>
            <a:r>
              <a:rPr lang="en-US" dirty="0">
                <a:latin typeface="Times New Roman" panose="02020603050405020304" pitchFamily="18" charset="0"/>
                <a:cs typeface="Times New Roman" panose="02020603050405020304" pitchFamily="18" charset="0"/>
              </a:rPr>
              <a:t>Reading and Learning Association standards</a:t>
            </a:r>
          </a:p>
          <a:p>
            <a:pPr marL="0" indent="0">
              <a:buNone/>
            </a:pPr>
            <a:endParaRPr lang="en-US" dirty="0"/>
          </a:p>
          <a:p>
            <a:pPr marL="468630" lvl="1" indent="0">
              <a:buNone/>
            </a:pPr>
            <a:endParaRPr lang="en-US" dirty="0" smtClean="0">
              <a:latin typeface="Times New Roman"/>
              <a:cs typeface="Times New Roman"/>
            </a:endParaRPr>
          </a:p>
          <a:p>
            <a:pPr marL="68580" indent="0">
              <a:buNone/>
            </a:pPr>
            <a:endParaRPr lang="en-US" dirty="0">
              <a:latin typeface="Times New Roman"/>
              <a:cs typeface="Times New Roman"/>
            </a:endParaRPr>
          </a:p>
        </p:txBody>
      </p:sp>
    </p:spTree>
    <p:extLst>
      <p:ext uri="{BB962C8B-B14F-4D97-AF65-F5344CB8AC3E}">
        <p14:creationId xmlns:p14="http://schemas.microsoft.com/office/powerpoint/2010/main" val="298010326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b="1" dirty="0">
                <a:solidFill>
                  <a:srgbClr val="FFC000"/>
                </a:solidFill>
                <a:latin typeface="Times New Roman" panose="02020603050405020304" pitchFamily="18" charset="0"/>
                <a:cs typeface="Times New Roman" panose="02020603050405020304" pitchFamily="18" charset="0"/>
              </a:rPr>
              <a:t>MOST IMPORTANT OF ALL</a:t>
            </a:r>
            <a:r>
              <a:rPr lang="en-US" b="1" dirty="0" smtClean="0">
                <a:solidFill>
                  <a:srgbClr val="FFC000"/>
                </a:solidFill>
                <a:latin typeface="Times New Roman" panose="02020603050405020304" pitchFamily="18" charset="0"/>
                <a:cs typeface="Times New Roman" panose="02020603050405020304" pitchFamily="18" charset="0"/>
              </a:rPr>
              <a:t>! </a:t>
            </a:r>
            <a:br>
              <a:rPr lang="en-US" b="1" dirty="0" smtClean="0">
                <a:solidFill>
                  <a:srgbClr val="FFC000"/>
                </a:solidFill>
                <a:latin typeface="Times New Roman" panose="02020603050405020304" pitchFamily="18" charset="0"/>
                <a:cs typeface="Times New Roman" panose="02020603050405020304" pitchFamily="18" charset="0"/>
              </a:rPr>
            </a:br>
            <a:r>
              <a:rPr lang="en-US" b="1" dirty="0" smtClean="0">
                <a:solidFill>
                  <a:srgbClr val="FFC000"/>
                </a:solidFill>
                <a:latin typeface="Times New Roman" panose="02020603050405020304" pitchFamily="18" charset="0"/>
                <a:cs typeface="Times New Roman" panose="02020603050405020304" pitchFamily="18" charset="0"/>
              </a:rPr>
              <a:t>OUR </a:t>
            </a:r>
            <a:r>
              <a:rPr lang="en-US" b="1" dirty="0">
                <a:solidFill>
                  <a:srgbClr val="FFC000"/>
                </a:solidFill>
                <a:latin typeface="Times New Roman" panose="02020603050405020304" pitchFamily="18" charset="0"/>
                <a:cs typeface="Times New Roman" panose="02020603050405020304" pitchFamily="18" charset="0"/>
              </a:rPr>
              <a:t>OSP STUDENTS</a:t>
            </a:r>
          </a:p>
        </p:txBody>
      </p:sp>
      <p:sp>
        <p:nvSpPr>
          <p:cNvPr id="3" name="Content Placeholder 2"/>
          <p:cNvSpPr>
            <a:spLocks noGrp="1"/>
          </p:cNvSpPr>
          <p:nvPr>
            <p:ph idx="1"/>
          </p:nvPr>
        </p:nvSpPr>
        <p:spPr>
          <a:xfrm>
            <a:off x="685800" y="1339273"/>
            <a:ext cx="7936918" cy="4164374"/>
          </a:xfrm>
        </p:spPr>
        <p:txBody>
          <a:bodyPr>
            <a:normAutofit/>
          </a:bodyPr>
          <a:lstStyle/>
          <a:p>
            <a:pPr>
              <a:spcBef>
                <a:spcPts val="0"/>
              </a:spcBef>
            </a:pPr>
            <a:r>
              <a:rPr lang="en-US" sz="1600" dirty="0" smtClean="0">
                <a:latin typeface="Times New Roman" panose="02020603050405020304" pitchFamily="18" charset="0"/>
                <a:cs typeface="Times New Roman" panose="02020603050405020304" pitchFamily="18" charset="0"/>
              </a:rPr>
              <a:t>OSP </a:t>
            </a:r>
            <a:r>
              <a:rPr lang="en-US" sz="1600" dirty="0">
                <a:latin typeface="Times New Roman" panose="02020603050405020304" pitchFamily="18" charset="0"/>
                <a:cs typeface="Times New Roman" panose="02020603050405020304" pitchFamily="18" charset="0"/>
              </a:rPr>
              <a:t>students have been among the leaders of NJCU’s Clubs &amp; Student Government Organization</a:t>
            </a:r>
            <a:r>
              <a:rPr lang="en-US" sz="1600" dirty="0" smtClean="0">
                <a:latin typeface="Times New Roman" panose="02020603050405020304" pitchFamily="18" charset="0"/>
                <a:cs typeface="Times New Roman" panose="02020603050405020304" pitchFamily="18" charset="0"/>
              </a:rPr>
              <a:t>.</a:t>
            </a:r>
          </a:p>
          <a:p>
            <a:pPr marL="68580" indent="0">
              <a:spcBef>
                <a:spcPts val="0"/>
              </a:spcBef>
              <a:buNone/>
            </a:pPr>
            <a:endParaRPr lang="en-US" sz="1600" dirty="0">
              <a:latin typeface="Times New Roman" panose="02020603050405020304" pitchFamily="18" charset="0"/>
              <a:cs typeface="Times New Roman" panose="02020603050405020304" pitchFamily="18" charset="0"/>
            </a:endParaRPr>
          </a:p>
          <a:p>
            <a:pPr>
              <a:spcBef>
                <a:spcPts val="0"/>
              </a:spcBef>
            </a:pPr>
            <a:r>
              <a:rPr lang="en-US" sz="1600" dirty="0" smtClean="0">
                <a:latin typeface="Times New Roman" panose="02020603050405020304" pitchFamily="18" charset="0"/>
                <a:cs typeface="Times New Roman" panose="02020603050405020304" pitchFamily="18" charset="0"/>
              </a:rPr>
              <a:t>Its </a:t>
            </a:r>
            <a:r>
              <a:rPr lang="en-US" sz="1600" dirty="0">
                <a:latin typeface="Times New Roman" panose="02020603050405020304" pitchFamily="18" charset="0"/>
                <a:cs typeface="Times New Roman" panose="02020603050405020304" pitchFamily="18" charset="0"/>
              </a:rPr>
              <a:t>alums are currently teachers, criminal justice specialists, business &amp; political leaders and professionals in the fields of law, science and social service organizations</a:t>
            </a:r>
            <a:r>
              <a:rPr lang="en-US" sz="1600" dirty="0" smtClean="0">
                <a:latin typeface="Times New Roman" panose="02020603050405020304" pitchFamily="18" charset="0"/>
                <a:cs typeface="Times New Roman" panose="02020603050405020304" pitchFamily="18" charset="0"/>
              </a:rPr>
              <a:t>.</a:t>
            </a:r>
          </a:p>
          <a:p>
            <a:pPr marL="68580" indent="0">
              <a:spcBef>
                <a:spcPts val="0"/>
              </a:spcBef>
              <a:buNone/>
            </a:pPr>
            <a:endParaRPr lang="en-US" sz="1600" dirty="0" smtClean="0">
              <a:latin typeface="Times New Roman" panose="02020603050405020304" pitchFamily="18" charset="0"/>
              <a:cs typeface="Times New Roman" panose="02020603050405020304" pitchFamily="18" charset="0"/>
            </a:endParaRPr>
          </a:p>
          <a:p>
            <a:pPr marL="0" indent="0">
              <a:buNone/>
            </a:pPr>
            <a:endParaRPr lang="en-US" dirty="0"/>
          </a:p>
          <a:p>
            <a:pPr marL="468630" lvl="1" indent="0">
              <a:buNone/>
            </a:pPr>
            <a:endParaRPr lang="en-US" dirty="0" smtClean="0">
              <a:latin typeface="Times New Roman"/>
              <a:cs typeface="Times New Roman"/>
            </a:endParaRPr>
          </a:p>
          <a:p>
            <a:pPr marL="68580" indent="0">
              <a:buNone/>
            </a:pPr>
            <a:endParaRPr lang="en-US" dirty="0">
              <a:latin typeface="Times New Roman"/>
              <a:cs typeface="Times New Roman"/>
            </a:endParaRPr>
          </a:p>
        </p:txBody>
      </p:sp>
      <p:pic>
        <p:nvPicPr>
          <p:cNvPr id="4" name="Picture 3" descr="C:\Users\aplatizky\AppData\Local\Microsoft\Windows\Temporary Internet Files\Content.Outlook\6KPJC1DB\Maggie Lugo.jpg"/>
          <p:cNvPicPr/>
          <p:nvPr/>
        </p:nvPicPr>
        <p:blipFill>
          <a:blip r:embed="rId2">
            <a:extLst>
              <a:ext uri="{28A0092B-C50C-407E-A947-70E740481C1C}">
                <a14:useLocalDpi xmlns:a14="http://schemas.microsoft.com/office/drawing/2010/main" val="0"/>
              </a:ext>
            </a:extLst>
          </a:blip>
          <a:srcRect/>
          <a:stretch>
            <a:fillRect/>
          </a:stretch>
        </p:blipFill>
        <p:spPr bwMode="auto">
          <a:xfrm>
            <a:off x="5457103" y="2813020"/>
            <a:ext cx="1463040" cy="1828800"/>
          </a:xfrm>
          <a:prstGeom prst="rect">
            <a:avLst/>
          </a:prstGeom>
          <a:noFill/>
          <a:ln w="19050">
            <a:solidFill>
              <a:schemeClr val="tx1"/>
            </a:solidFill>
          </a:ln>
        </p:spPr>
      </p:pic>
      <p:pic>
        <p:nvPicPr>
          <p:cNvPr id="5" name="Picture 4" descr="C:\Users\aplatizky\AppData\Local\Microsoft\Windows\Temporary Internet Files\Content.Outlook\6KPJC1DB\Lekendrick Shaw.jpg"/>
          <p:cNvPicPr/>
          <p:nvPr/>
        </p:nvPicPr>
        <p:blipFill>
          <a:blip r:embed="rId3">
            <a:extLst>
              <a:ext uri="{28A0092B-C50C-407E-A947-70E740481C1C}">
                <a14:useLocalDpi xmlns:a14="http://schemas.microsoft.com/office/drawing/2010/main" val="0"/>
              </a:ext>
            </a:extLst>
          </a:blip>
          <a:srcRect/>
          <a:stretch>
            <a:fillRect/>
          </a:stretch>
        </p:blipFill>
        <p:spPr bwMode="auto">
          <a:xfrm>
            <a:off x="7159678" y="2813020"/>
            <a:ext cx="1463040" cy="1828800"/>
          </a:xfrm>
          <a:prstGeom prst="rect">
            <a:avLst/>
          </a:prstGeom>
          <a:noFill/>
          <a:ln w="19050">
            <a:solidFill>
              <a:schemeClr val="tx1"/>
            </a:solidFill>
          </a:ln>
        </p:spPr>
      </p:pic>
      <p:pic>
        <p:nvPicPr>
          <p:cNvPr id="6" name="Picture 5" descr="C:\Users\aplatizky\AppData\Local\Microsoft\Windows\Temporary Internet Files\Content.Outlook\6KPJC1DB\Chris L. Gadsden.jpg"/>
          <p:cNvPicPr/>
          <p:nvPr/>
        </p:nvPicPr>
        <p:blipFill>
          <a:blip r:embed="rId4">
            <a:extLst>
              <a:ext uri="{28A0092B-C50C-407E-A947-70E740481C1C}">
                <a14:useLocalDpi xmlns:a14="http://schemas.microsoft.com/office/drawing/2010/main" val="0"/>
              </a:ext>
            </a:extLst>
          </a:blip>
          <a:srcRect/>
          <a:stretch>
            <a:fillRect/>
          </a:stretch>
        </p:blipFill>
        <p:spPr bwMode="auto">
          <a:xfrm>
            <a:off x="3776516" y="2813020"/>
            <a:ext cx="1463040" cy="1828800"/>
          </a:xfrm>
          <a:prstGeom prst="rect">
            <a:avLst/>
          </a:prstGeom>
          <a:noFill/>
          <a:ln w="19050">
            <a:solidFill>
              <a:schemeClr val="tx1"/>
            </a:solidFill>
          </a:ln>
        </p:spPr>
      </p:pic>
      <p:pic>
        <p:nvPicPr>
          <p:cNvPr id="7" name="Picture 6" descr="C:\Users\aplatizky\AppData\Local\Microsoft\Windows\Temporary Internet Files\Content.Outlook\6KPJC1DB\Abraham Lopez.jpg"/>
          <p:cNvPicPr/>
          <p:nvPr/>
        </p:nvPicPr>
        <p:blipFill>
          <a:blip r:embed="rId5">
            <a:extLst>
              <a:ext uri="{28A0092B-C50C-407E-A947-70E740481C1C}">
                <a14:useLocalDpi xmlns:a14="http://schemas.microsoft.com/office/drawing/2010/main" val="0"/>
              </a:ext>
            </a:extLst>
          </a:blip>
          <a:srcRect/>
          <a:stretch>
            <a:fillRect/>
          </a:stretch>
        </p:blipFill>
        <p:spPr bwMode="auto">
          <a:xfrm>
            <a:off x="376049" y="2813020"/>
            <a:ext cx="1463040" cy="1828800"/>
          </a:xfrm>
          <a:prstGeom prst="rect">
            <a:avLst/>
          </a:prstGeom>
          <a:noFill/>
          <a:ln w="19050">
            <a:solidFill>
              <a:schemeClr val="tx1"/>
            </a:solidFill>
          </a:ln>
        </p:spPr>
      </p:pic>
      <p:pic>
        <p:nvPicPr>
          <p:cNvPr id="8" name="Picture 7" descr="Mayor Jamel C. Holley.JPG"/>
          <p:cNvPicPr/>
          <p:nvPr/>
        </p:nvPicPr>
        <p:blipFill>
          <a:blip r:embed="rId6">
            <a:extLst>
              <a:ext uri="{28A0092B-C50C-407E-A947-70E740481C1C}">
                <a14:useLocalDpi xmlns:a14="http://schemas.microsoft.com/office/drawing/2010/main" val="0"/>
              </a:ext>
            </a:extLst>
          </a:blip>
          <a:srcRect/>
          <a:stretch>
            <a:fillRect/>
          </a:stretch>
        </p:blipFill>
        <p:spPr bwMode="auto">
          <a:xfrm>
            <a:off x="2095067" y="2813020"/>
            <a:ext cx="1463040" cy="1828800"/>
          </a:xfrm>
          <a:prstGeom prst="rect">
            <a:avLst/>
          </a:prstGeom>
          <a:noFill/>
          <a:ln w="19050">
            <a:solidFill>
              <a:schemeClr val="tx1"/>
            </a:solidFill>
          </a:ln>
        </p:spPr>
      </p:pic>
      <p:sp>
        <p:nvSpPr>
          <p:cNvPr id="9" name="TextBox 8"/>
          <p:cNvSpPr txBox="1"/>
          <p:nvPr/>
        </p:nvSpPr>
        <p:spPr>
          <a:xfrm>
            <a:off x="120073" y="4672650"/>
            <a:ext cx="1974993" cy="830997"/>
          </a:xfrm>
          <a:prstGeom prst="rect">
            <a:avLst/>
          </a:prstGeom>
          <a:noFill/>
        </p:spPr>
        <p:txBody>
          <a:bodyPr wrap="square" rtlCol="0">
            <a:spAutoFit/>
          </a:bodyPr>
          <a:lstStyle/>
          <a:p>
            <a:pPr algn="ctr"/>
            <a:r>
              <a:rPr lang="en-US" sz="1200" b="1" dirty="0" smtClean="0">
                <a:latin typeface="Times New Roman" panose="02020603050405020304" pitchFamily="18" charset="0"/>
                <a:cs typeface="Times New Roman" panose="02020603050405020304" pitchFamily="18" charset="0"/>
              </a:rPr>
              <a:t>Abraham Lopez</a:t>
            </a:r>
          </a:p>
          <a:p>
            <a:pPr algn="ctr"/>
            <a:r>
              <a:rPr lang="en-US" sz="1200" dirty="0" smtClean="0">
                <a:latin typeface="Times New Roman" panose="02020603050405020304" pitchFamily="18" charset="0"/>
                <a:cs typeface="Times New Roman" panose="02020603050405020304" pitchFamily="18" charset="0"/>
              </a:rPr>
              <a:t>Director of Hispanic Affairs</a:t>
            </a:r>
          </a:p>
          <a:p>
            <a:pPr algn="ctr"/>
            <a:r>
              <a:rPr lang="en-US" sz="1200" dirty="0" smtClean="0">
                <a:latin typeface="Times New Roman" panose="02020603050405020304" pitchFamily="18" charset="0"/>
                <a:cs typeface="Times New Roman" panose="02020603050405020304" pitchFamily="18" charset="0"/>
              </a:rPr>
              <a:t>Intergovernmental Affairs</a:t>
            </a:r>
          </a:p>
          <a:p>
            <a:pPr algn="ctr"/>
            <a:r>
              <a:rPr lang="en-US" sz="1200" dirty="0" smtClean="0">
                <a:latin typeface="Times New Roman" panose="02020603050405020304" pitchFamily="18" charset="0"/>
                <a:cs typeface="Times New Roman" panose="02020603050405020304" pitchFamily="18" charset="0"/>
              </a:rPr>
              <a:t>Office of the Governor</a:t>
            </a:r>
            <a:endParaRPr lang="en-US" sz="1200" dirty="0">
              <a:latin typeface="Times New Roman" panose="02020603050405020304" pitchFamily="18" charset="0"/>
              <a:cs typeface="Times New Roman" panose="02020603050405020304" pitchFamily="18" charset="0"/>
            </a:endParaRPr>
          </a:p>
        </p:txBody>
      </p:sp>
      <p:sp>
        <p:nvSpPr>
          <p:cNvPr id="10" name="TextBox 9"/>
          <p:cNvSpPr txBox="1"/>
          <p:nvPr/>
        </p:nvSpPr>
        <p:spPr>
          <a:xfrm>
            <a:off x="2095066" y="4666612"/>
            <a:ext cx="1463040" cy="738664"/>
          </a:xfrm>
          <a:prstGeom prst="rect">
            <a:avLst/>
          </a:prstGeom>
          <a:noFill/>
        </p:spPr>
        <p:txBody>
          <a:bodyPr wrap="square" rtlCol="0">
            <a:spAutoFit/>
          </a:bodyPr>
          <a:lstStyle/>
          <a:p>
            <a:pPr algn="ctr"/>
            <a:r>
              <a:rPr lang="en-US" sz="1200" b="1" dirty="0">
                <a:latin typeface="Times New Roman" panose="02020603050405020304" pitchFamily="18" charset="0"/>
                <a:cs typeface="Times New Roman" panose="02020603050405020304" pitchFamily="18" charset="0"/>
              </a:rPr>
              <a:t>Jamel </a:t>
            </a:r>
            <a:r>
              <a:rPr lang="en-US" sz="1200" b="1" dirty="0" smtClean="0">
                <a:latin typeface="Times New Roman" panose="02020603050405020304" pitchFamily="18" charset="0"/>
                <a:cs typeface="Times New Roman" panose="02020603050405020304" pitchFamily="18" charset="0"/>
              </a:rPr>
              <a:t>Holley</a:t>
            </a:r>
          </a:p>
          <a:p>
            <a:pPr algn="ctr"/>
            <a:r>
              <a:rPr lang="en-US" sz="1200" dirty="0" smtClean="0">
                <a:latin typeface="Times New Roman" panose="02020603050405020304" pitchFamily="18" charset="0"/>
                <a:cs typeface="Times New Roman" panose="02020603050405020304" pitchFamily="18" charset="0"/>
              </a:rPr>
              <a:t>Assemblyman</a:t>
            </a:r>
            <a:endParaRPr lang="en-US" sz="1200" dirty="0">
              <a:latin typeface="Times New Roman" panose="02020603050405020304" pitchFamily="18" charset="0"/>
              <a:cs typeface="Times New Roman" panose="02020603050405020304" pitchFamily="18" charset="0"/>
            </a:endParaRPr>
          </a:p>
          <a:p>
            <a:endParaRPr lang="en-US" dirty="0"/>
          </a:p>
        </p:txBody>
      </p:sp>
      <p:sp>
        <p:nvSpPr>
          <p:cNvPr id="11" name="TextBox 10"/>
          <p:cNvSpPr txBox="1"/>
          <p:nvPr/>
        </p:nvSpPr>
        <p:spPr>
          <a:xfrm>
            <a:off x="3676764" y="4679919"/>
            <a:ext cx="1662545" cy="923330"/>
          </a:xfrm>
          <a:prstGeom prst="rect">
            <a:avLst/>
          </a:prstGeom>
          <a:noFill/>
        </p:spPr>
        <p:txBody>
          <a:bodyPr wrap="square" rtlCol="0">
            <a:spAutoFit/>
          </a:bodyPr>
          <a:lstStyle/>
          <a:p>
            <a:pPr algn="ctr"/>
            <a:r>
              <a:rPr lang="en-US" sz="1200" b="1" dirty="0">
                <a:latin typeface="Times New Roman" panose="02020603050405020304" pitchFamily="18" charset="0"/>
                <a:cs typeface="Times New Roman" panose="02020603050405020304" pitchFamily="18" charset="0"/>
              </a:rPr>
              <a:t>Chris </a:t>
            </a:r>
            <a:r>
              <a:rPr lang="en-US" sz="1200" b="1" dirty="0" smtClean="0">
                <a:latin typeface="Times New Roman" panose="02020603050405020304" pitchFamily="18" charset="0"/>
                <a:cs typeface="Times New Roman" panose="02020603050405020304" pitchFamily="18" charset="0"/>
              </a:rPr>
              <a:t>Gadsden</a:t>
            </a:r>
          </a:p>
          <a:p>
            <a:pPr algn="ctr"/>
            <a:r>
              <a:rPr lang="en-US" sz="1200" dirty="0" smtClean="0">
                <a:latin typeface="Times New Roman" panose="02020603050405020304" pitchFamily="18" charset="0"/>
                <a:cs typeface="Times New Roman" panose="02020603050405020304" pitchFamily="18" charset="0"/>
              </a:rPr>
              <a:t>Jersey City Ward B Councilman</a:t>
            </a:r>
            <a:endParaRPr lang="en-US" sz="1200" dirty="0">
              <a:latin typeface="Times New Roman" panose="02020603050405020304" pitchFamily="18" charset="0"/>
              <a:cs typeface="Times New Roman" panose="02020603050405020304" pitchFamily="18" charset="0"/>
            </a:endParaRPr>
          </a:p>
          <a:p>
            <a:endParaRPr lang="en-US" dirty="0"/>
          </a:p>
        </p:txBody>
      </p:sp>
      <p:sp>
        <p:nvSpPr>
          <p:cNvPr id="12" name="TextBox 11"/>
          <p:cNvSpPr txBox="1"/>
          <p:nvPr/>
        </p:nvSpPr>
        <p:spPr>
          <a:xfrm>
            <a:off x="5370411" y="4672650"/>
            <a:ext cx="1636424" cy="646331"/>
          </a:xfrm>
          <a:prstGeom prst="rect">
            <a:avLst/>
          </a:prstGeom>
          <a:noFill/>
        </p:spPr>
        <p:txBody>
          <a:bodyPr wrap="square" rtlCol="0">
            <a:spAutoFit/>
          </a:bodyPr>
          <a:lstStyle/>
          <a:p>
            <a:pPr algn="ctr"/>
            <a:r>
              <a:rPr lang="en-US" sz="1200" b="1" dirty="0">
                <a:latin typeface="Times New Roman" panose="02020603050405020304" pitchFamily="18" charset="0"/>
                <a:cs typeface="Times New Roman" panose="02020603050405020304" pitchFamily="18" charset="0"/>
              </a:rPr>
              <a:t>Maggie </a:t>
            </a:r>
            <a:r>
              <a:rPr lang="en-US" sz="1200" b="1" dirty="0" smtClean="0">
                <a:latin typeface="Times New Roman" panose="02020603050405020304" pitchFamily="18" charset="0"/>
                <a:cs typeface="Times New Roman" panose="02020603050405020304" pitchFamily="18" charset="0"/>
              </a:rPr>
              <a:t>Lugo</a:t>
            </a:r>
          </a:p>
          <a:p>
            <a:pPr algn="ctr"/>
            <a:r>
              <a:rPr lang="en-US" sz="1200" dirty="0" smtClean="0">
                <a:latin typeface="Times New Roman" panose="02020603050405020304" pitchFamily="18" charset="0"/>
                <a:cs typeface="Times New Roman" panose="02020603050405020304" pitchFamily="18" charset="0"/>
              </a:rPr>
              <a:t>Junior Accountant</a:t>
            </a:r>
          </a:p>
          <a:p>
            <a:pPr algn="ctr"/>
            <a:r>
              <a:rPr lang="en-US" sz="1200" dirty="0" smtClean="0">
                <a:latin typeface="Times New Roman" panose="02020603050405020304" pitchFamily="18" charset="0"/>
                <a:cs typeface="Times New Roman" panose="02020603050405020304" pitchFamily="18" charset="0"/>
              </a:rPr>
              <a:t>Wyndham Worldwide</a:t>
            </a:r>
            <a:endParaRPr lang="en-US" sz="1200" dirty="0">
              <a:latin typeface="Times New Roman" panose="02020603050405020304" pitchFamily="18" charset="0"/>
              <a:cs typeface="Times New Roman" panose="02020603050405020304" pitchFamily="18" charset="0"/>
            </a:endParaRPr>
          </a:p>
        </p:txBody>
      </p:sp>
      <p:sp>
        <p:nvSpPr>
          <p:cNvPr id="13" name="TextBox 12"/>
          <p:cNvSpPr txBox="1"/>
          <p:nvPr/>
        </p:nvSpPr>
        <p:spPr>
          <a:xfrm>
            <a:off x="7084291" y="4689155"/>
            <a:ext cx="1708727" cy="461665"/>
          </a:xfrm>
          <a:prstGeom prst="rect">
            <a:avLst/>
          </a:prstGeom>
          <a:noFill/>
        </p:spPr>
        <p:txBody>
          <a:bodyPr wrap="square" rtlCol="0">
            <a:spAutoFit/>
          </a:bodyPr>
          <a:lstStyle/>
          <a:p>
            <a:pPr algn="ctr"/>
            <a:r>
              <a:rPr lang="en-US" sz="1200" b="1" dirty="0" err="1" smtClean="0">
                <a:latin typeface="Times New Roman" panose="02020603050405020304" pitchFamily="18" charset="0"/>
                <a:cs typeface="Times New Roman" panose="02020603050405020304" pitchFamily="18" charset="0"/>
              </a:rPr>
              <a:t>LeKendrick</a:t>
            </a:r>
            <a:r>
              <a:rPr lang="en-US" sz="1200" b="1" dirty="0" smtClean="0">
                <a:latin typeface="Times New Roman" panose="02020603050405020304" pitchFamily="18" charset="0"/>
                <a:cs typeface="Times New Roman" panose="02020603050405020304" pitchFamily="18" charset="0"/>
              </a:rPr>
              <a:t> Shaw</a:t>
            </a:r>
          </a:p>
          <a:p>
            <a:pPr algn="ctr"/>
            <a:r>
              <a:rPr lang="en-US" sz="1200" dirty="0" smtClean="0">
                <a:latin typeface="Times New Roman" panose="02020603050405020304" pitchFamily="18" charset="0"/>
                <a:cs typeface="Times New Roman" panose="02020603050405020304" pitchFamily="18" charset="0"/>
              </a:rPr>
              <a:t>Jersey City Businessman</a:t>
            </a:r>
            <a:endParaRPr lang="en-US"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4908410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b="1" dirty="0" smtClean="0">
                <a:solidFill>
                  <a:srgbClr val="FFC000"/>
                </a:solidFill>
                <a:latin typeface="Times New Roman" panose="02020603050405020304" pitchFamily="18" charset="0"/>
                <a:cs typeface="Times New Roman" panose="02020603050405020304" pitchFamily="18" charset="0"/>
              </a:rPr>
              <a:t>OSP Staff</a:t>
            </a:r>
            <a:endParaRPr lang="en-US" b="1" dirty="0">
              <a:solidFill>
                <a:srgbClr val="FFC00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685800" y="1339273"/>
            <a:ext cx="7936918" cy="4164374"/>
          </a:xfrm>
        </p:spPr>
        <p:txBody>
          <a:bodyPr>
            <a:normAutofit/>
          </a:bodyPr>
          <a:lstStyle/>
          <a:p>
            <a:pPr marL="68580" indent="0">
              <a:spcBef>
                <a:spcPts val="0"/>
              </a:spcBef>
              <a:buNone/>
            </a:pPr>
            <a:endParaRPr lang="en-US" sz="1600" dirty="0" smtClean="0">
              <a:latin typeface="Times New Roman" panose="02020603050405020304" pitchFamily="18" charset="0"/>
              <a:cs typeface="Times New Roman" panose="02020603050405020304" pitchFamily="18" charset="0"/>
            </a:endParaRPr>
          </a:p>
          <a:p>
            <a:pPr marL="0" indent="0">
              <a:buNone/>
            </a:pPr>
            <a:endParaRPr lang="en-US" dirty="0"/>
          </a:p>
          <a:p>
            <a:pPr marL="468630" lvl="1" indent="0">
              <a:buNone/>
            </a:pPr>
            <a:endParaRPr lang="en-US" dirty="0" smtClean="0">
              <a:latin typeface="Times New Roman"/>
              <a:cs typeface="Times New Roman"/>
            </a:endParaRPr>
          </a:p>
          <a:p>
            <a:pPr marL="68580" indent="0">
              <a:buNone/>
            </a:pPr>
            <a:endParaRPr lang="en-US" dirty="0">
              <a:latin typeface="Times New Roman"/>
              <a:cs typeface="Times New Roman"/>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227791"/>
            <a:ext cx="1752599" cy="1371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42466" y="1227791"/>
            <a:ext cx="1690253" cy="1371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05834" y="1227791"/>
            <a:ext cx="1737360" cy="13676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82327" y="1227791"/>
            <a:ext cx="1842221" cy="1371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68192" y="2679122"/>
            <a:ext cx="1770207" cy="1504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2"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642467" y="2679122"/>
            <a:ext cx="1718540" cy="15049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3" name="Picture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505834" y="2680709"/>
            <a:ext cx="1766368" cy="15033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4" name="Picture 1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382326" y="2679122"/>
            <a:ext cx="1842221" cy="1514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5" name="Picture 1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68191" y="4258252"/>
            <a:ext cx="1752599" cy="1381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6" name="Picture 1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628321" y="4258252"/>
            <a:ext cx="1718541" cy="1381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7" name="Picture 13"/>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505835" y="4272540"/>
            <a:ext cx="1766368" cy="13668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8" name="Picture 1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382327" y="4279319"/>
            <a:ext cx="1842221" cy="13600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101465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b="1" dirty="0">
                <a:solidFill>
                  <a:srgbClr val="FFC000"/>
                </a:solidFill>
                <a:latin typeface="Times New Roman" panose="02020603050405020304" pitchFamily="18" charset="0"/>
                <a:cs typeface="Times New Roman" panose="02020603050405020304" pitchFamily="18" charset="0"/>
              </a:rPr>
              <a:t>Contributors to OSP Success</a:t>
            </a:r>
          </a:p>
        </p:txBody>
      </p:sp>
      <p:sp>
        <p:nvSpPr>
          <p:cNvPr id="3" name="Content Placeholder 2"/>
          <p:cNvSpPr>
            <a:spLocks noGrp="1"/>
          </p:cNvSpPr>
          <p:nvPr>
            <p:ph idx="1"/>
          </p:nvPr>
        </p:nvSpPr>
        <p:spPr>
          <a:xfrm>
            <a:off x="685800" y="1052945"/>
            <a:ext cx="7936918" cy="4692074"/>
          </a:xfrm>
        </p:spPr>
        <p:txBody>
          <a:bodyPr>
            <a:normAutofit fontScale="62500" lnSpcReduction="20000"/>
          </a:bodyPr>
          <a:lstStyle/>
          <a:p>
            <a:pPr>
              <a:lnSpc>
                <a:spcPct val="120000"/>
              </a:lnSpc>
              <a:spcBef>
                <a:spcPts val="0"/>
              </a:spcBef>
            </a:pPr>
            <a:r>
              <a:rPr lang="en-US" sz="2900" dirty="0" smtClean="0">
                <a:latin typeface="Times New Roman" panose="02020603050405020304" pitchFamily="18" charset="0"/>
                <a:cs typeface="Times New Roman" panose="02020603050405020304" pitchFamily="18" charset="0"/>
              </a:rPr>
              <a:t>Our </a:t>
            </a:r>
            <a:r>
              <a:rPr lang="en-US" sz="2900" dirty="0">
                <a:latin typeface="Times New Roman" panose="02020603050405020304" pitchFamily="18" charset="0"/>
                <a:cs typeface="Times New Roman" panose="02020603050405020304" pitchFamily="18" charset="0"/>
              </a:rPr>
              <a:t>students</a:t>
            </a:r>
          </a:p>
          <a:p>
            <a:pPr marL="68580" indent="0">
              <a:lnSpc>
                <a:spcPct val="120000"/>
              </a:lnSpc>
              <a:spcBef>
                <a:spcPts val="0"/>
              </a:spcBef>
              <a:buNone/>
            </a:pPr>
            <a:endParaRPr lang="en-US" sz="1600" dirty="0">
              <a:latin typeface="Times New Roman" panose="02020603050405020304" pitchFamily="18" charset="0"/>
              <a:cs typeface="Times New Roman" panose="02020603050405020304" pitchFamily="18" charset="0"/>
            </a:endParaRPr>
          </a:p>
          <a:p>
            <a:pPr>
              <a:lnSpc>
                <a:spcPct val="120000"/>
              </a:lnSpc>
              <a:spcBef>
                <a:spcPts val="0"/>
              </a:spcBef>
            </a:pPr>
            <a:r>
              <a:rPr lang="en-US" sz="2900" dirty="0" smtClean="0">
                <a:latin typeface="Times New Roman" panose="02020603050405020304" pitchFamily="18" charset="0"/>
                <a:cs typeface="Times New Roman" panose="02020603050405020304" pitchFamily="18" charset="0"/>
              </a:rPr>
              <a:t>Our </a:t>
            </a:r>
            <a:r>
              <a:rPr lang="en-US" sz="2900" dirty="0">
                <a:latin typeface="Times New Roman" panose="02020603050405020304" pitchFamily="18" charset="0"/>
                <a:cs typeface="Times New Roman" panose="02020603050405020304" pitchFamily="18" charset="0"/>
              </a:rPr>
              <a:t>hard working </a:t>
            </a:r>
            <a:r>
              <a:rPr lang="en-US" sz="2900" dirty="0" smtClean="0">
                <a:latin typeface="Times New Roman" panose="02020603050405020304" pitchFamily="18" charset="0"/>
                <a:cs typeface="Times New Roman" panose="02020603050405020304" pitchFamily="18" charset="0"/>
              </a:rPr>
              <a:t>staff</a:t>
            </a:r>
          </a:p>
          <a:p>
            <a:pPr marL="68580" indent="0" algn="just">
              <a:lnSpc>
                <a:spcPct val="120000"/>
              </a:lnSpc>
              <a:spcBef>
                <a:spcPts val="0"/>
              </a:spcBef>
              <a:buNone/>
            </a:pPr>
            <a:endParaRPr lang="en-US" sz="1600" dirty="0">
              <a:latin typeface="Times New Roman" panose="02020603050405020304" pitchFamily="18" charset="0"/>
              <a:cs typeface="Times New Roman" panose="02020603050405020304" pitchFamily="18" charset="0"/>
            </a:endParaRPr>
          </a:p>
          <a:p>
            <a:pPr algn="just">
              <a:lnSpc>
                <a:spcPct val="120000"/>
              </a:lnSpc>
              <a:spcBef>
                <a:spcPts val="0"/>
              </a:spcBef>
            </a:pPr>
            <a:r>
              <a:rPr lang="en-US" sz="2900" dirty="0">
                <a:latin typeface="Times New Roman" panose="02020603050405020304" pitchFamily="18" charset="0"/>
                <a:cs typeface="Times New Roman" panose="02020603050405020304" pitchFamily="18" charset="0"/>
              </a:rPr>
              <a:t>The close collaborative support of other University departments &amp; programs that are designed to assist students such as Financial Aid, Advisement, the Registrar, Co-Operative Education, Student Services, the Psychological Counseling Center, Health Center, the University’s Housing office, the Council on Hispanic Affairs, BAAFSSO, Shango, the Student Success Program and the many faculty who have served our students as teachers &amp; mentors</a:t>
            </a:r>
            <a:r>
              <a:rPr lang="en-US" sz="2900" dirty="0" smtClean="0">
                <a:latin typeface="Times New Roman" panose="02020603050405020304" pitchFamily="18" charset="0"/>
                <a:cs typeface="Times New Roman" panose="02020603050405020304" pitchFamily="18" charset="0"/>
              </a:rPr>
              <a:t>.</a:t>
            </a:r>
          </a:p>
          <a:p>
            <a:pPr marL="68580" indent="0">
              <a:lnSpc>
                <a:spcPct val="120000"/>
              </a:lnSpc>
              <a:spcBef>
                <a:spcPts val="0"/>
              </a:spcBef>
              <a:buNone/>
            </a:pPr>
            <a:endParaRPr lang="en-US" sz="1600" dirty="0">
              <a:latin typeface="Times New Roman" panose="02020603050405020304" pitchFamily="18" charset="0"/>
              <a:cs typeface="Times New Roman" panose="02020603050405020304" pitchFamily="18" charset="0"/>
            </a:endParaRPr>
          </a:p>
          <a:p>
            <a:pPr>
              <a:lnSpc>
                <a:spcPct val="120000"/>
              </a:lnSpc>
              <a:spcBef>
                <a:spcPts val="0"/>
              </a:spcBef>
            </a:pPr>
            <a:r>
              <a:rPr lang="en-US" sz="2900" dirty="0">
                <a:latin typeface="Times New Roman" panose="02020603050405020304" pitchFamily="18" charset="0"/>
                <a:cs typeface="Times New Roman" panose="02020603050405020304" pitchFamily="18" charset="0"/>
              </a:rPr>
              <a:t>President Henderson</a:t>
            </a:r>
          </a:p>
          <a:p>
            <a:pPr>
              <a:lnSpc>
                <a:spcPct val="120000"/>
              </a:lnSpc>
              <a:spcBef>
                <a:spcPts val="0"/>
              </a:spcBef>
            </a:pPr>
            <a:r>
              <a:rPr lang="en-US" sz="2900" dirty="0" smtClean="0">
                <a:latin typeface="Times New Roman" panose="02020603050405020304" pitchFamily="18" charset="0"/>
                <a:cs typeface="Times New Roman" panose="02020603050405020304" pitchFamily="18" charset="0"/>
              </a:rPr>
              <a:t>Dr. </a:t>
            </a:r>
            <a:r>
              <a:rPr lang="en-US" sz="2900" dirty="0">
                <a:latin typeface="Times New Roman" panose="02020603050405020304" pitchFamily="18" charset="0"/>
                <a:cs typeface="Times New Roman" panose="02020603050405020304" pitchFamily="18" charset="0"/>
              </a:rPr>
              <a:t>Dan Julius</a:t>
            </a:r>
          </a:p>
          <a:p>
            <a:pPr>
              <a:lnSpc>
                <a:spcPct val="120000"/>
              </a:lnSpc>
              <a:spcBef>
                <a:spcPts val="0"/>
              </a:spcBef>
            </a:pPr>
            <a:r>
              <a:rPr lang="en-US" sz="2900" dirty="0" smtClean="0">
                <a:latin typeface="Times New Roman" panose="02020603050405020304" pitchFamily="18" charset="0"/>
                <a:cs typeface="Times New Roman" panose="02020603050405020304" pitchFamily="18" charset="0"/>
              </a:rPr>
              <a:t>Dr. </a:t>
            </a:r>
            <a:r>
              <a:rPr lang="en-US" sz="2900" dirty="0">
                <a:latin typeface="Times New Roman" panose="02020603050405020304" pitchFamily="18" charset="0"/>
                <a:cs typeface="Times New Roman" panose="02020603050405020304" pitchFamily="18" charset="0"/>
              </a:rPr>
              <a:t>Karen Morgan</a:t>
            </a:r>
          </a:p>
          <a:p>
            <a:pPr>
              <a:lnSpc>
                <a:spcPct val="120000"/>
              </a:lnSpc>
              <a:spcBef>
                <a:spcPts val="0"/>
              </a:spcBef>
            </a:pPr>
            <a:r>
              <a:rPr lang="en-US" sz="2900" dirty="0" smtClean="0">
                <a:latin typeface="Times New Roman" panose="02020603050405020304" pitchFamily="18" charset="0"/>
                <a:cs typeface="Times New Roman" panose="02020603050405020304" pitchFamily="18" charset="0"/>
              </a:rPr>
              <a:t>Dr. </a:t>
            </a:r>
            <a:r>
              <a:rPr lang="en-US" sz="2900" dirty="0">
                <a:latin typeface="Times New Roman" panose="02020603050405020304" pitchFamily="18" charset="0"/>
                <a:cs typeface="Times New Roman" panose="02020603050405020304" pitchFamily="18" charset="0"/>
              </a:rPr>
              <a:t>Guillermo De </a:t>
            </a:r>
            <a:r>
              <a:rPr lang="en-US" sz="2900" dirty="0" smtClean="0">
                <a:latin typeface="Times New Roman" panose="02020603050405020304" pitchFamily="18" charset="0"/>
                <a:cs typeface="Times New Roman" panose="02020603050405020304" pitchFamily="18" charset="0"/>
              </a:rPr>
              <a:t>Vega</a:t>
            </a:r>
          </a:p>
          <a:p>
            <a:pPr marL="68580" indent="0">
              <a:lnSpc>
                <a:spcPct val="120000"/>
              </a:lnSpc>
              <a:spcBef>
                <a:spcPts val="0"/>
              </a:spcBef>
              <a:buNone/>
            </a:pPr>
            <a:endParaRPr lang="en-US" sz="1600" dirty="0">
              <a:latin typeface="Times New Roman" panose="02020603050405020304" pitchFamily="18" charset="0"/>
              <a:cs typeface="Times New Roman" panose="02020603050405020304" pitchFamily="18" charset="0"/>
            </a:endParaRPr>
          </a:p>
          <a:p>
            <a:pPr>
              <a:lnSpc>
                <a:spcPct val="120000"/>
              </a:lnSpc>
              <a:spcBef>
                <a:spcPts val="0"/>
              </a:spcBef>
            </a:pPr>
            <a:r>
              <a:rPr lang="en-US" sz="2900" dirty="0">
                <a:latin typeface="Times New Roman" panose="02020603050405020304" pitchFamily="18" charset="0"/>
                <a:cs typeface="Times New Roman" panose="02020603050405020304" pitchFamily="18" charset="0"/>
              </a:rPr>
              <a:t>The OSP has always been both an innovative &amp; collaborative program. Our Program’s success is YOUR success</a:t>
            </a:r>
            <a:r>
              <a:rPr lang="en-US" sz="2900" dirty="0" smtClean="0">
                <a:latin typeface="Times New Roman" panose="02020603050405020304" pitchFamily="18" charset="0"/>
                <a:cs typeface="Times New Roman" panose="02020603050405020304" pitchFamily="18" charset="0"/>
              </a:rPr>
              <a:t>.</a:t>
            </a:r>
            <a:endParaRPr lang="en-US" sz="1600" dirty="0">
              <a:latin typeface="Times New Roman" panose="02020603050405020304" pitchFamily="18" charset="0"/>
              <a:cs typeface="Times New Roman" panose="02020603050405020304" pitchFamily="18" charset="0"/>
            </a:endParaRPr>
          </a:p>
          <a:p>
            <a:pPr marL="0" indent="0">
              <a:buNone/>
            </a:pPr>
            <a:endParaRPr lang="en-US" dirty="0"/>
          </a:p>
          <a:p>
            <a:pPr marL="468630" lvl="1" indent="0">
              <a:buNone/>
            </a:pPr>
            <a:endParaRPr lang="en-US" dirty="0" smtClean="0">
              <a:latin typeface="Times New Roman"/>
              <a:cs typeface="Times New Roman"/>
            </a:endParaRPr>
          </a:p>
          <a:p>
            <a:pPr marL="68580" indent="0">
              <a:buNone/>
            </a:pPr>
            <a:endParaRPr lang="en-US" dirty="0">
              <a:latin typeface="Times New Roman"/>
              <a:cs typeface="Times New Roman"/>
            </a:endParaRPr>
          </a:p>
        </p:txBody>
      </p:sp>
    </p:spTree>
    <p:extLst>
      <p:ext uri="{BB962C8B-B14F-4D97-AF65-F5344CB8AC3E}">
        <p14:creationId xmlns:p14="http://schemas.microsoft.com/office/powerpoint/2010/main" val="217681802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C000"/>
                </a:solidFill>
                <a:latin typeface="Times New Roman"/>
                <a:cs typeface="Times New Roman"/>
              </a:rPr>
              <a:t>History of the OSP/EOF</a:t>
            </a:r>
            <a:endParaRPr lang="en-US" b="1" dirty="0">
              <a:solidFill>
                <a:srgbClr val="FFC000"/>
              </a:solidFill>
              <a:latin typeface="Times New Roman"/>
              <a:cs typeface="Times New Roman"/>
            </a:endParaRPr>
          </a:p>
        </p:txBody>
      </p:sp>
      <p:sp>
        <p:nvSpPr>
          <p:cNvPr id="3" name="Content Placeholder 2"/>
          <p:cNvSpPr>
            <a:spLocks noGrp="1"/>
          </p:cNvSpPr>
          <p:nvPr>
            <p:ph idx="1"/>
          </p:nvPr>
        </p:nvSpPr>
        <p:spPr>
          <a:xfrm>
            <a:off x="685800" y="1154545"/>
            <a:ext cx="7772400" cy="4179456"/>
          </a:xfrm>
        </p:spPr>
        <p:txBody>
          <a:bodyPr/>
          <a:lstStyle/>
          <a:p>
            <a:pPr marL="68580" indent="0">
              <a:buNone/>
            </a:pPr>
            <a:r>
              <a:rPr lang="en-US" b="1" u="sng" dirty="0">
                <a:latin typeface="Times New Roman" panose="02020603050405020304" pitchFamily="18" charset="0"/>
                <a:cs typeface="Times New Roman" panose="02020603050405020304" pitchFamily="18" charset="0"/>
                <a:hlinkClick r:id="rId2"/>
              </a:rPr>
              <a:t>1967 Newark </a:t>
            </a:r>
            <a:r>
              <a:rPr lang="en-US" b="1" u="sng" dirty="0" smtClean="0">
                <a:latin typeface="Times New Roman" panose="02020603050405020304" pitchFamily="18" charset="0"/>
                <a:cs typeface="Times New Roman" panose="02020603050405020304" pitchFamily="18" charset="0"/>
                <a:hlinkClick r:id="rId2"/>
              </a:rPr>
              <a:t>Riots</a:t>
            </a:r>
            <a:endParaRPr lang="en-US" b="1" u="sng" dirty="0" smtClean="0">
              <a:latin typeface="Times New Roman" panose="02020603050405020304" pitchFamily="18" charset="0"/>
              <a:cs typeface="Times New Roman" panose="02020603050405020304" pitchFamily="18" charset="0"/>
            </a:endParaRPr>
          </a:p>
          <a:p>
            <a:pPr marL="68580" indent="0">
              <a:buNone/>
            </a:pPr>
            <a:endParaRPr lang="en-US" dirty="0"/>
          </a:p>
          <a:p>
            <a:endParaRPr lang="en-US" dirty="0"/>
          </a:p>
        </p:txBody>
      </p:sp>
      <p:pic>
        <p:nvPicPr>
          <p:cNvPr id="4" name="Picture 3" descr="Image result for 1967 newark riots">
            <a:hlinkClick r:id="rId3" tooltip="&quot;Search images of 1967 newark riots&quot;"/>
          </p:cNvPr>
          <p:cNvPicPr/>
          <p:nvPr/>
        </p:nvPicPr>
        <p:blipFill>
          <a:blip r:embed="rId4">
            <a:extLst>
              <a:ext uri="{28A0092B-C50C-407E-A947-70E740481C1C}">
                <a14:useLocalDpi xmlns:a14="http://schemas.microsoft.com/office/drawing/2010/main" val="0"/>
              </a:ext>
            </a:extLst>
          </a:blip>
          <a:srcRect/>
          <a:stretch>
            <a:fillRect/>
          </a:stretch>
        </p:blipFill>
        <p:spPr bwMode="auto">
          <a:xfrm>
            <a:off x="685800" y="1547812"/>
            <a:ext cx="1828800" cy="1554480"/>
          </a:xfrm>
          <a:prstGeom prst="rect">
            <a:avLst/>
          </a:prstGeom>
          <a:noFill/>
          <a:ln w="12700">
            <a:solidFill>
              <a:schemeClr val="tx1"/>
            </a:solidFill>
          </a:ln>
        </p:spPr>
      </p:pic>
      <p:pic>
        <p:nvPicPr>
          <p:cNvPr id="5" name="Picture 4" descr="Image result for 1967 newark riots">
            <a:hlinkClick r:id="rId5" tooltip="&quot;Search images of 1967 newark riots&quot;"/>
          </p:cNvPr>
          <p:cNvPicPr/>
          <p:nvPr/>
        </p:nvPicPr>
        <p:blipFill>
          <a:blip r:embed="rId6">
            <a:extLst>
              <a:ext uri="{28A0092B-C50C-407E-A947-70E740481C1C}">
                <a14:useLocalDpi xmlns:a14="http://schemas.microsoft.com/office/drawing/2010/main" val="0"/>
              </a:ext>
            </a:extLst>
          </a:blip>
          <a:srcRect/>
          <a:stretch>
            <a:fillRect/>
          </a:stretch>
        </p:blipFill>
        <p:spPr bwMode="auto">
          <a:xfrm>
            <a:off x="2738005" y="1543193"/>
            <a:ext cx="1828800" cy="1554480"/>
          </a:xfrm>
          <a:prstGeom prst="rect">
            <a:avLst/>
          </a:prstGeom>
          <a:noFill/>
          <a:ln w="12700">
            <a:solidFill>
              <a:schemeClr val="tx1"/>
            </a:solidFill>
          </a:ln>
        </p:spPr>
      </p:pic>
      <p:pic>
        <p:nvPicPr>
          <p:cNvPr id="6" name="Picture 5" descr="Image result for 1967 newark riots">
            <a:hlinkClick r:id="rId7" tooltip="&quot;Search images of 1967 newark riots&quot;"/>
          </p:cNvPr>
          <p:cNvPicPr/>
          <p:nvPr/>
        </p:nvPicPr>
        <p:blipFill>
          <a:blip r:embed="rId8">
            <a:extLst>
              <a:ext uri="{28A0092B-C50C-407E-A947-70E740481C1C}">
                <a14:useLocalDpi xmlns:a14="http://schemas.microsoft.com/office/drawing/2010/main" val="0"/>
              </a:ext>
            </a:extLst>
          </a:blip>
          <a:srcRect/>
          <a:stretch>
            <a:fillRect/>
          </a:stretch>
        </p:blipFill>
        <p:spPr bwMode="auto">
          <a:xfrm>
            <a:off x="4797715" y="1543192"/>
            <a:ext cx="1828800" cy="1554480"/>
          </a:xfrm>
          <a:prstGeom prst="rect">
            <a:avLst/>
          </a:prstGeom>
          <a:noFill/>
          <a:ln w="12700">
            <a:solidFill>
              <a:schemeClr val="tx1"/>
            </a:solidFill>
          </a:ln>
        </p:spPr>
      </p:pic>
      <p:pic>
        <p:nvPicPr>
          <p:cNvPr id="7" name="Picture 6" descr="Image result for 1967 newark riots">
            <a:hlinkClick r:id="rId9" tooltip="&quot;Search images of 1967 newark riots&quot;"/>
          </p:cNvPr>
          <p:cNvPicPr/>
          <p:nvPr/>
        </p:nvPicPr>
        <p:blipFill>
          <a:blip r:embed="rId10">
            <a:extLst>
              <a:ext uri="{28A0092B-C50C-407E-A947-70E740481C1C}">
                <a14:useLocalDpi xmlns:a14="http://schemas.microsoft.com/office/drawing/2010/main" val="0"/>
              </a:ext>
            </a:extLst>
          </a:blip>
          <a:srcRect/>
          <a:stretch>
            <a:fillRect/>
          </a:stretch>
        </p:blipFill>
        <p:spPr bwMode="auto">
          <a:xfrm>
            <a:off x="6871852" y="1543192"/>
            <a:ext cx="1828800" cy="1554480"/>
          </a:xfrm>
          <a:prstGeom prst="rect">
            <a:avLst/>
          </a:prstGeom>
          <a:noFill/>
          <a:ln w="12700">
            <a:solidFill>
              <a:schemeClr val="tx1"/>
            </a:solidFill>
          </a:ln>
        </p:spPr>
      </p:pic>
      <p:pic>
        <p:nvPicPr>
          <p:cNvPr id="8" name="Picture 7" descr="Image result for 1967 newark riots">
            <a:hlinkClick r:id="rId11" tooltip="&quot;Search images of 1967 newark riots&quot;"/>
          </p:cNvPr>
          <p:cNvPicPr/>
          <p:nvPr/>
        </p:nvPicPr>
        <p:blipFill>
          <a:blip r:embed="rId12">
            <a:extLst>
              <a:ext uri="{28A0092B-C50C-407E-A947-70E740481C1C}">
                <a14:useLocalDpi xmlns:a14="http://schemas.microsoft.com/office/drawing/2010/main" val="0"/>
              </a:ext>
            </a:extLst>
          </a:blip>
          <a:srcRect/>
          <a:stretch>
            <a:fillRect/>
          </a:stretch>
        </p:blipFill>
        <p:spPr bwMode="auto">
          <a:xfrm>
            <a:off x="685800" y="3211366"/>
            <a:ext cx="1828800" cy="1554480"/>
          </a:xfrm>
          <a:prstGeom prst="rect">
            <a:avLst/>
          </a:prstGeom>
          <a:noFill/>
          <a:ln w="12700">
            <a:solidFill>
              <a:schemeClr val="tx1"/>
            </a:solidFill>
          </a:ln>
        </p:spPr>
      </p:pic>
      <p:pic>
        <p:nvPicPr>
          <p:cNvPr id="9" name="Picture 8" descr="Image result for 1967 newark riots">
            <a:hlinkClick r:id="rId13" tooltip="&quot;Search images of 1967 newark riots&quot;"/>
          </p:cNvPr>
          <p:cNvPicPr/>
          <p:nvPr/>
        </p:nvPicPr>
        <p:blipFill>
          <a:blip r:embed="rId14">
            <a:extLst>
              <a:ext uri="{28A0092B-C50C-407E-A947-70E740481C1C}">
                <a14:useLocalDpi xmlns:a14="http://schemas.microsoft.com/office/drawing/2010/main" val="0"/>
              </a:ext>
            </a:extLst>
          </a:blip>
          <a:srcRect/>
          <a:stretch>
            <a:fillRect/>
          </a:stretch>
        </p:blipFill>
        <p:spPr bwMode="auto">
          <a:xfrm>
            <a:off x="2738005" y="3211366"/>
            <a:ext cx="1828800" cy="1554480"/>
          </a:xfrm>
          <a:prstGeom prst="rect">
            <a:avLst/>
          </a:prstGeom>
          <a:noFill/>
          <a:ln w="12700">
            <a:solidFill>
              <a:schemeClr val="tx1"/>
            </a:solidFill>
          </a:ln>
        </p:spPr>
      </p:pic>
      <p:pic>
        <p:nvPicPr>
          <p:cNvPr id="10" name="Picture 9" descr="Image result for 1967 newark riots">
            <a:hlinkClick r:id="rId15" tooltip="&quot;Search images of 1967 newark riots&quot;"/>
          </p:cNvPr>
          <p:cNvPicPr/>
          <p:nvPr/>
        </p:nvPicPr>
        <p:blipFill>
          <a:blip r:embed="rId16">
            <a:extLst>
              <a:ext uri="{28A0092B-C50C-407E-A947-70E740481C1C}">
                <a14:useLocalDpi xmlns:a14="http://schemas.microsoft.com/office/drawing/2010/main" val="0"/>
              </a:ext>
            </a:extLst>
          </a:blip>
          <a:srcRect/>
          <a:stretch>
            <a:fillRect/>
          </a:stretch>
        </p:blipFill>
        <p:spPr bwMode="auto">
          <a:xfrm>
            <a:off x="4797715" y="3211366"/>
            <a:ext cx="1828800" cy="1554480"/>
          </a:xfrm>
          <a:prstGeom prst="rect">
            <a:avLst/>
          </a:prstGeom>
          <a:noFill/>
          <a:ln w="12700">
            <a:solidFill>
              <a:schemeClr val="tx1"/>
            </a:solidFill>
          </a:ln>
        </p:spPr>
      </p:pic>
      <p:pic>
        <p:nvPicPr>
          <p:cNvPr id="11" name="Picture 10" descr="Image result for 1967 newark riots">
            <a:hlinkClick r:id="rId17" tooltip="&quot;Search images of 1967 newark riots&quot;"/>
          </p:cNvPr>
          <p:cNvPicPr/>
          <p:nvPr/>
        </p:nvPicPr>
        <p:blipFill>
          <a:blip r:embed="rId18">
            <a:extLst>
              <a:ext uri="{28A0092B-C50C-407E-A947-70E740481C1C}">
                <a14:useLocalDpi xmlns:a14="http://schemas.microsoft.com/office/drawing/2010/main" val="0"/>
              </a:ext>
            </a:extLst>
          </a:blip>
          <a:srcRect/>
          <a:stretch>
            <a:fillRect/>
          </a:stretch>
        </p:blipFill>
        <p:spPr bwMode="auto">
          <a:xfrm>
            <a:off x="6890322" y="3211366"/>
            <a:ext cx="1828800" cy="1554480"/>
          </a:xfrm>
          <a:prstGeom prst="rect">
            <a:avLst/>
          </a:prstGeom>
          <a:noFill/>
          <a:ln w="12700">
            <a:solidFill>
              <a:schemeClr val="tx1"/>
            </a:solidFill>
          </a:ln>
        </p:spPr>
      </p:pic>
      <p:pic>
        <p:nvPicPr>
          <p:cNvPr id="12" name="Picture 11" descr="Image result for 1967 newark riots">
            <a:hlinkClick r:id="rId19" tooltip="&quot;Search images of 1967 newark riots&quot;"/>
          </p:cNvPr>
          <p:cNvPicPr/>
          <p:nvPr/>
        </p:nvPicPr>
        <p:blipFill>
          <a:blip r:embed="rId20">
            <a:extLst>
              <a:ext uri="{28A0092B-C50C-407E-A947-70E740481C1C}">
                <a14:useLocalDpi xmlns:a14="http://schemas.microsoft.com/office/drawing/2010/main" val="0"/>
              </a:ext>
            </a:extLst>
          </a:blip>
          <a:srcRect/>
          <a:stretch>
            <a:fillRect/>
          </a:stretch>
        </p:blipFill>
        <p:spPr bwMode="auto">
          <a:xfrm>
            <a:off x="685800" y="4931924"/>
            <a:ext cx="1828800" cy="1554480"/>
          </a:xfrm>
          <a:prstGeom prst="rect">
            <a:avLst/>
          </a:prstGeom>
          <a:noFill/>
          <a:ln w="12700">
            <a:solidFill>
              <a:schemeClr val="tx1"/>
            </a:solidFill>
          </a:ln>
        </p:spPr>
      </p:pic>
      <p:pic>
        <p:nvPicPr>
          <p:cNvPr id="13" name="Picture 12" descr="Image result for 1967 newark riots">
            <a:hlinkClick r:id="rId21" tooltip="&quot;Search images of 1967 newark riots&quot;"/>
          </p:cNvPr>
          <p:cNvPicPr/>
          <p:nvPr/>
        </p:nvPicPr>
        <p:blipFill>
          <a:blip r:embed="rId22">
            <a:extLst>
              <a:ext uri="{28A0092B-C50C-407E-A947-70E740481C1C}">
                <a14:useLocalDpi xmlns:a14="http://schemas.microsoft.com/office/drawing/2010/main" val="0"/>
              </a:ext>
            </a:extLst>
          </a:blip>
          <a:srcRect/>
          <a:stretch>
            <a:fillRect/>
          </a:stretch>
        </p:blipFill>
        <p:spPr bwMode="auto">
          <a:xfrm>
            <a:off x="2738005" y="4931924"/>
            <a:ext cx="1828800" cy="1554480"/>
          </a:xfrm>
          <a:prstGeom prst="rect">
            <a:avLst/>
          </a:prstGeom>
          <a:noFill/>
          <a:ln w="12700">
            <a:solidFill>
              <a:schemeClr val="tx1"/>
            </a:solidFill>
          </a:ln>
        </p:spPr>
      </p:pic>
      <p:pic>
        <p:nvPicPr>
          <p:cNvPr id="14" name="Picture 13" descr="Image result for 1967 newark riots">
            <a:hlinkClick r:id="rId23" tooltip="&quot;Search images of 1967 newark riots&quot;"/>
          </p:cNvPr>
          <p:cNvPicPr/>
          <p:nvPr/>
        </p:nvPicPr>
        <p:blipFill>
          <a:blip r:embed="rId24">
            <a:extLst>
              <a:ext uri="{28A0092B-C50C-407E-A947-70E740481C1C}">
                <a14:useLocalDpi xmlns:a14="http://schemas.microsoft.com/office/drawing/2010/main" val="0"/>
              </a:ext>
            </a:extLst>
          </a:blip>
          <a:srcRect/>
          <a:stretch>
            <a:fillRect/>
          </a:stretch>
        </p:blipFill>
        <p:spPr bwMode="auto">
          <a:xfrm>
            <a:off x="4797715" y="4931924"/>
            <a:ext cx="1828800" cy="1554480"/>
          </a:xfrm>
          <a:prstGeom prst="rect">
            <a:avLst/>
          </a:prstGeom>
          <a:noFill/>
          <a:ln w="12700">
            <a:solidFill>
              <a:schemeClr val="tx1"/>
            </a:solidFill>
          </a:ln>
        </p:spPr>
      </p:pic>
      <p:pic>
        <p:nvPicPr>
          <p:cNvPr id="15" name="Picture 14" descr="Image result for 1967 newark riots">
            <a:hlinkClick r:id="rId25" tooltip="&quot;Search images of 1967 newark riots&quot;"/>
          </p:cNvPr>
          <p:cNvPicPr/>
          <p:nvPr/>
        </p:nvPicPr>
        <p:blipFill>
          <a:blip r:embed="rId26">
            <a:extLst>
              <a:ext uri="{28A0092B-C50C-407E-A947-70E740481C1C}">
                <a14:useLocalDpi xmlns:a14="http://schemas.microsoft.com/office/drawing/2010/main" val="0"/>
              </a:ext>
            </a:extLst>
          </a:blip>
          <a:srcRect/>
          <a:stretch>
            <a:fillRect/>
          </a:stretch>
        </p:blipFill>
        <p:spPr bwMode="auto">
          <a:xfrm>
            <a:off x="6908792" y="4931924"/>
            <a:ext cx="1828800" cy="1554480"/>
          </a:xfrm>
          <a:prstGeom prst="rect">
            <a:avLst/>
          </a:prstGeom>
          <a:noFill/>
          <a:ln w="12700">
            <a:solidFill>
              <a:schemeClr val="tx1"/>
            </a:solidFill>
          </a:ln>
        </p:spPr>
      </p:pic>
    </p:spTree>
    <p:extLst>
      <p:ext uri="{BB962C8B-B14F-4D97-AF65-F5344CB8AC3E}">
        <p14:creationId xmlns:p14="http://schemas.microsoft.com/office/powerpoint/2010/main" val="10719763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4109" y="274638"/>
            <a:ext cx="8377381" cy="1143000"/>
          </a:xfrm>
        </p:spPr>
        <p:txBody>
          <a:bodyPr>
            <a:noAutofit/>
          </a:bodyPr>
          <a:lstStyle/>
          <a:p>
            <a:r>
              <a:rPr lang="en-US" sz="2800" b="1" dirty="0">
                <a:solidFill>
                  <a:srgbClr val="FFC000"/>
                </a:solidFill>
                <a:latin typeface="Times New Roman" panose="02020603050405020304" pitchFamily="18" charset="0"/>
                <a:cs typeface="Times New Roman" panose="02020603050405020304" pitchFamily="18" charset="0"/>
              </a:rPr>
              <a:t>A Moral Dilemma - A Bold New Initiative</a:t>
            </a:r>
            <a:endParaRPr lang="en-US" sz="2800" dirty="0">
              <a:solidFill>
                <a:srgbClr val="FFC00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685800" y="1209964"/>
            <a:ext cx="7772400" cy="4285672"/>
          </a:xfrm>
        </p:spPr>
        <p:txBody>
          <a:bodyPr>
            <a:normAutofit fontScale="85000" lnSpcReduction="20000"/>
          </a:bodyPr>
          <a:lstStyle/>
          <a:p>
            <a:pPr marL="68580" indent="0">
              <a:buNone/>
            </a:pPr>
            <a:endParaRPr lang="en-US" sz="2100" dirty="0"/>
          </a:p>
          <a:p>
            <a:r>
              <a:rPr lang="en-US" sz="2200" i="1" dirty="0">
                <a:latin typeface="Times New Roman" panose="02020603050405020304" pitchFamily="18" charset="0"/>
                <a:cs typeface="Times New Roman" panose="02020603050405020304" pitchFamily="18" charset="0"/>
              </a:rPr>
              <a:t>There existed a “commitment to change” on part of State and community leaders. </a:t>
            </a:r>
            <a:endParaRPr lang="en-US" sz="2200" dirty="0">
              <a:latin typeface="Times New Roman" panose="02020603050405020304" pitchFamily="18" charset="0"/>
              <a:cs typeface="Times New Roman" panose="02020603050405020304" pitchFamily="18" charset="0"/>
            </a:endParaRPr>
          </a:p>
          <a:p>
            <a:pPr marL="68580" indent="0">
              <a:buNone/>
            </a:pPr>
            <a:r>
              <a:rPr lang="en-US" sz="2200" i="1" dirty="0">
                <a:latin typeface="Times New Roman" panose="02020603050405020304" pitchFamily="18" charset="0"/>
                <a:cs typeface="Times New Roman" panose="02020603050405020304" pitchFamily="18" charset="0"/>
              </a:rPr>
              <a:t> </a:t>
            </a:r>
            <a:endParaRPr lang="en-US" sz="2200" dirty="0">
              <a:latin typeface="Times New Roman" panose="02020603050405020304" pitchFamily="18" charset="0"/>
              <a:cs typeface="Times New Roman" panose="02020603050405020304" pitchFamily="18" charset="0"/>
            </a:endParaRPr>
          </a:p>
          <a:p>
            <a:r>
              <a:rPr lang="en-US" sz="2200" i="1" dirty="0">
                <a:latin typeface="Times New Roman" panose="02020603050405020304" pitchFamily="18" charset="0"/>
                <a:cs typeface="Times New Roman" panose="02020603050405020304" pitchFamily="18" charset="0"/>
              </a:rPr>
              <a:t>There was also a genuine belief that the broadening gap in equity could be bridged by improving the conditions in urban areas. </a:t>
            </a:r>
            <a:endParaRPr lang="en-US" sz="2200" dirty="0">
              <a:latin typeface="Times New Roman" panose="02020603050405020304" pitchFamily="18" charset="0"/>
              <a:cs typeface="Times New Roman" panose="02020603050405020304" pitchFamily="18" charset="0"/>
            </a:endParaRPr>
          </a:p>
          <a:p>
            <a:pPr marL="68580" indent="0">
              <a:buNone/>
            </a:pPr>
            <a:r>
              <a:rPr lang="en-US" sz="2200" i="1" dirty="0">
                <a:latin typeface="Times New Roman" panose="02020603050405020304" pitchFamily="18" charset="0"/>
                <a:cs typeface="Times New Roman" panose="02020603050405020304" pitchFamily="18" charset="0"/>
              </a:rPr>
              <a:t> </a:t>
            </a:r>
            <a:endParaRPr lang="en-US" sz="2200" dirty="0">
              <a:latin typeface="Times New Roman" panose="02020603050405020304" pitchFamily="18" charset="0"/>
              <a:cs typeface="Times New Roman" panose="02020603050405020304" pitchFamily="18" charset="0"/>
            </a:endParaRPr>
          </a:p>
          <a:p>
            <a:r>
              <a:rPr lang="en-US" sz="2200" i="1" dirty="0">
                <a:latin typeface="Times New Roman" panose="02020603050405020304" pitchFamily="18" charset="0"/>
                <a:cs typeface="Times New Roman" panose="02020603050405020304" pitchFamily="18" charset="0"/>
              </a:rPr>
              <a:t>NJ Governor Hughes issued a call to the State to undertake a major urban program, inclusive of education initiatives. Included in Governor Hughes’ message was the creation of a program entitled the Educational Opportunity Fund (EOF). </a:t>
            </a:r>
            <a:endParaRPr lang="en-US" sz="2200" dirty="0">
              <a:latin typeface="Times New Roman" panose="02020603050405020304" pitchFamily="18" charset="0"/>
              <a:cs typeface="Times New Roman" panose="02020603050405020304" pitchFamily="18" charset="0"/>
            </a:endParaRPr>
          </a:p>
          <a:p>
            <a:pPr marL="68580" indent="0">
              <a:buNone/>
            </a:pPr>
            <a:r>
              <a:rPr lang="en-US" sz="2200" i="1" dirty="0">
                <a:latin typeface="Times New Roman" panose="02020603050405020304" pitchFamily="18" charset="0"/>
                <a:cs typeface="Times New Roman" panose="02020603050405020304" pitchFamily="18" charset="0"/>
              </a:rPr>
              <a:t> </a:t>
            </a:r>
            <a:endParaRPr lang="en-US" sz="2200" dirty="0">
              <a:latin typeface="Times New Roman" panose="02020603050405020304" pitchFamily="18" charset="0"/>
              <a:cs typeface="Times New Roman" panose="02020603050405020304" pitchFamily="18" charset="0"/>
            </a:endParaRPr>
          </a:p>
          <a:p>
            <a:r>
              <a:rPr lang="en-US" sz="2200" i="1" dirty="0">
                <a:latin typeface="Times New Roman" panose="02020603050405020304" pitchFamily="18" charset="0"/>
                <a:cs typeface="Times New Roman" panose="02020603050405020304" pitchFamily="18" charset="0"/>
              </a:rPr>
              <a:t>In Mid-May of 1968, Assemblyman Thomas. H. Kean, as primary sponsor, introduced legislation to enact the New Jersey Educational Opportunity Fund.</a:t>
            </a:r>
            <a:endParaRPr lang="en-US" sz="2200" dirty="0">
              <a:latin typeface="Times New Roman" panose="02020603050405020304" pitchFamily="18" charset="0"/>
              <a:cs typeface="Times New Roman" panose="02020603050405020304" pitchFamily="18" charset="0"/>
            </a:endParaRPr>
          </a:p>
          <a:p>
            <a:pPr marL="68580" indent="0">
              <a:buNone/>
            </a:pPr>
            <a:endParaRPr lang="en-US"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9380420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FFC000"/>
                </a:solidFill>
                <a:latin typeface="Times New Roman" panose="02020603050405020304" pitchFamily="18" charset="0"/>
                <a:cs typeface="Times New Roman" panose="02020603050405020304" pitchFamily="18" charset="0"/>
              </a:rPr>
              <a:t>The Success of EOF </a:t>
            </a:r>
            <a:endParaRPr lang="en-US" dirty="0">
              <a:solidFill>
                <a:srgbClr val="FFC00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685800" y="1267692"/>
            <a:ext cx="7772400" cy="4569690"/>
          </a:xfrm>
        </p:spPr>
        <p:txBody>
          <a:bodyPr>
            <a:noAutofit/>
          </a:bodyPr>
          <a:lstStyle/>
          <a:p>
            <a:r>
              <a:rPr lang="en-US" dirty="0">
                <a:latin typeface="Times New Roman" panose="02020603050405020304" pitchFamily="18" charset="0"/>
                <a:cs typeface="Times New Roman" panose="02020603050405020304" pitchFamily="18" charset="0"/>
              </a:rPr>
              <a:t>For nearly 50 years, the Educational Opportunity Fund (EOF) program has helped thousands of students from the lowest income levels in the State achieve their dreams.</a:t>
            </a:r>
            <a:br>
              <a:rPr lang="en-US" dirty="0">
                <a:latin typeface="Times New Roman" panose="02020603050405020304" pitchFamily="18" charset="0"/>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A survey conducted by the Education Trust/Education Delivery Institute in Washington, D.C. found that New Jersey’s EOF program ranked first out of fifteen states when examining the six-year college graduation rate of low income students. </a:t>
            </a:r>
          </a:p>
          <a:p>
            <a:pPr marL="68580" indent="0">
              <a:buNone/>
            </a:pPr>
            <a:endParaRPr lang="en-US" sz="1500"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In 2016, the program honored 1,000 graduating seniors for their academic achievement efforts. This event honored students who achieved a minimum of a 3.2 GPA (or higher) and those students who truly defined the mission and purpose of the EOF program</a:t>
            </a:r>
          </a:p>
        </p:txBody>
      </p:sp>
    </p:spTree>
    <p:extLst>
      <p:ext uri="{BB962C8B-B14F-4D97-AF65-F5344CB8AC3E}">
        <p14:creationId xmlns:p14="http://schemas.microsoft.com/office/powerpoint/2010/main" val="624123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000" b="1" dirty="0">
                <a:solidFill>
                  <a:srgbClr val="FFC000"/>
                </a:solidFill>
                <a:latin typeface="Times New Roman" panose="02020603050405020304" pitchFamily="18" charset="0"/>
                <a:cs typeface="Times New Roman" panose="02020603050405020304" pitchFamily="18" charset="0"/>
              </a:rPr>
              <a:t>The Origin of the Opportunity Scholarship Program (EOF) at NJCU</a:t>
            </a:r>
            <a:endParaRPr lang="en-US" sz="3000" dirty="0">
              <a:solidFill>
                <a:srgbClr val="FFC00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685800" y="1276927"/>
            <a:ext cx="7772400" cy="4274127"/>
          </a:xfrm>
        </p:spPr>
        <p:txBody>
          <a:bodyPr>
            <a:noAutofit/>
          </a:bodyPr>
          <a:lstStyle/>
          <a:p>
            <a:pPr>
              <a:spcBef>
                <a:spcPts val="0"/>
              </a:spcBef>
            </a:pPr>
            <a:r>
              <a:rPr lang="en-US" sz="1600" dirty="0">
                <a:latin typeface="Times New Roman" panose="02020603050405020304" pitchFamily="18" charset="0"/>
                <a:cs typeface="Times New Roman" panose="02020603050405020304" pitchFamily="18" charset="0"/>
              </a:rPr>
              <a:t>The Educational Opportunity Fund Program at New Jersey City University originated with a small group of students, temporarily called “Project Star” in the summer of 1968. That fall the name changed to the Opportunity Scholarship Program OSP). </a:t>
            </a:r>
            <a:endParaRPr lang="en-US" sz="1600" dirty="0" smtClean="0">
              <a:latin typeface="Times New Roman" panose="02020603050405020304" pitchFamily="18" charset="0"/>
              <a:cs typeface="Times New Roman" panose="02020603050405020304" pitchFamily="18" charset="0"/>
            </a:endParaRPr>
          </a:p>
          <a:p>
            <a:pPr marL="68580" indent="0">
              <a:spcBef>
                <a:spcPts val="0"/>
              </a:spcBef>
              <a:buNone/>
            </a:pPr>
            <a:endParaRPr lang="en-US" sz="1000" dirty="0">
              <a:latin typeface="Times New Roman" panose="02020603050405020304" pitchFamily="18" charset="0"/>
              <a:cs typeface="Times New Roman" panose="02020603050405020304" pitchFamily="18" charset="0"/>
            </a:endParaRPr>
          </a:p>
          <a:p>
            <a:pPr marL="68580" indent="0">
              <a:spcBef>
                <a:spcPts val="0"/>
              </a:spcBef>
              <a:buNone/>
            </a:pPr>
            <a:r>
              <a:rPr lang="en-US" sz="3000" b="1" dirty="0">
                <a:solidFill>
                  <a:srgbClr val="FFC000"/>
                </a:solidFill>
                <a:latin typeface="Times New Roman" panose="02020603050405020304" pitchFamily="18" charset="0"/>
                <a:cs typeface="Times New Roman" panose="02020603050405020304" pitchFamily="18" charset="0"/>
              </a:rPr>
              <a:t>Criteria For EOF/OSP Initial Year Admissions</a:t>
            </a:r>
            <a:endParaRPr lang="en-US" sz="3000" dirty="0">
              <a:solidFill>
                <a:srgbClr val="FFC000"/>
              </a:solidFill>
              <a:latin typeface="Times New Roman" panose="02020603050405020304" pitchFamily="18" charset="0"/>
              <a:cs typeface="Times New Roman" panose="02020603050405020304" pitchFamily="18" charset="0"/>
            </a:endParaRPr>
          </a:p>
          <a:p>
            <a:pPr marL="68580" indent="0">
              <a:spcBef>
                <a:spcPts val="0"/>
              </a:spcBef>
              <a:buNone/>
            </a:pPr>
            <a:endParaRPr lang="en-US" sz="1000" dirty="0">
              <a:latin typeface="Times New Roman" panose="02020603050405020304" pitchFamily="18" charset="0"/>
              <a:cs typeface="Times New Roman" panose="02020603050405020304" pitchFamily="18" charset="0"/>
            </a:endParaRPr>
          </a:p>
          <a:p>
            <a:pPr>
              <a:spcBef>
                <a:spcPts val="0"/>
              </a:spcBef>
            </a:pPr>
            <a:r>
              <a:rPr lang="en-US" sz="1600" dirty="0">
                <a:latin typeface="Times New Roman" panose="02020603050405020304" pitchFamily="18" charset="0"/>
                <a:cs typeface="Times New Roman" panose="02020603050405020304" pitchFamily="18" charset="0"/>
              </a:rPr>
              <a:t>Students must show potential and a high desire to earn a degree but cannot have the academic record for admittance to the institution through regular admission. </a:t>
            </a:r>
            <a:endParaRPr lang="en-US" sz="1600" dirty="0" smtClean="0">
              <a:latin typeface="Times New Roman" panose="02020603050405020304" pitchFamily="18" charset="0"/>
              <a:cs typeface="Times New Roman" panose="02020603050405020304" pitchFamily="18" charset="0"/>
            </a:endParaRPr>
          </a:p>
          <a:p>
            <a:pPr marL="68580" indent="0">
              <a:spcBef>
                <a:spcPts val="0"/>
              </a:spcBef>
              <a:buNone/>
            </a:pPr>
            <a:r>
              <a:rPr lang="en-US" sz="1600" dirty="0">
                <a:latin typeface="Times New Roman" panose="02020603050405020304" pitchFamily="18" charset="0"/>
                <a:cs typeface="Times New Roman" panose="02020603050405020304" pitchFamily="18" charset="0"/>
              </a:rPr>
              <a:t> </a:t>
            </a:r>
          </a:p>
          <a:p>
            <a:pPr>
              <a:spcBef>
                <a:spcPts val="0"/>
              </a:spcBef>
            </a:pPr>
            <a:r>
              <a:rPr lang="en-US" sz="1600" dirty="0" smtClean="0">
                <a:latin typeface="Times New Roman" panose="02020603050405020304" pitchFamily="18" charset="0"/>
                <a:cs typeface="Times New Roman" panose="02020603050405020304" pitchFamily="18" charset="0"/>
              </a:rPr>
              <a:t>Students </a:t>
            </a:r>
            <a:r>
              <a:rPr lang="en-US" sz="1600" dirty="0">
                <a:latin typeface="Times New Roman" panose="02020603050405020304" pitchFamily="18" charset="0"/>
                <a:cs typeface="Times New Roman" panose="02020603050405020304" pitchFamily="18" charset="0"/>
              </a:rPr>
              <a:t>must be either U.S. citizens, permanent residents or official refugees.</a:t>
            </a:r>
          </a:p>
          <a:p>
            <a:pPr marL="68580" indent="0">
              <a:spcBef>
                <a:spcPts val="0"/>
              </a:spcBef>
              <a:buNone/>
            </a:pPr>
            <a:r>
              <a:rPr lang="en-US" sz="1600" dirty="0">
                <a:latin typeface="Times New Roman" panose="02020603050405020304" pitchFamily="18" charset="0"/>
                <a:cs typeface="Times New Roman" panose="02020603050405020304" pitchFamily="18" charset="0"/>
              </a:rPr>
              <a:t> </a:t>
            </a:r>
          </a:p>
          <a:p>
            <a:pPr>
              <a:spcBef>
                <a:spcPts val="0"/>
              </a:spcBef>
            </a:pPr>
            <a:r>
              <a:rPr lang="en-US" sz="1600" dirty="0">
                <a:latin typeface="Times New Roman" panose="02020603050405020304" pitchFamily="18" charset="0"/>
                <a:cs typeface="Times New Roman" panose="02020603050405020304" pitchFamily="18" charset="0"/>
              </a:rPr>
              <a:t>Students must be NJ residents for at least one year. </a:t>
            </a:r>
          </a:p>
          <a:p>
            <a:pPr marL="68580" indent="0">
              <a:spcBef>
                <a:spcPts val="0"/>
              </a:spcBef>
              <a:buNone/>
            </a:pPr>
            <a:r>
              <a:rPr lang="en-US" sz="1600" dirty="0">
                <a:latin typeface="Times New Roman" panose="02020603050405020304" pitchFamily="18" charset="0"/>
                <a:cs typeface="Times New Roman" panose="02020603050405020304" pitchFamily="18" charset="0"/>
              </a:rPr>
              <a:t> </a:t>
            </a:r>
          </a:p>
          <a:p>
            <a:pPr>
              <a:spcBef>
                <a:spcPts val="0"/>
              </a:spcBef>
            </a:pPr>
            <a:r>
              <a:rPr lang="en-US" sz="1600" dirty="0">
                <a:latin typeface="Times New Roman" panose="02020603050405020304" pitchFamily="18" charset="0"/>
                <a:cs typeface="Times New Roman" panose="02020603050405020304" pitchFamily="18" charset="0"/>
              </a:rPr>
              <a:t>Students must meet the State’s financial eligibility criteria to receive EOF funds &amp; services. </a:t>
            </a:r>
          </a:p>
          <a:p>
            <a:pPr marL="68580" indent="0">
              <a:spcBef>
                <a:spcPts val="0"/>
              </a:spcBef>
              <a:buNone/>
            </a:pPr>
            <a:r>
              <a:rPr lang="en-US" sz="1600" dirty="0">
                <a:latin typeface="Times New Roman" panose="02020603050405020304" pitchFamily="18" charset="0"/>
                <a:cs typeface="Times New Roman" panose="02020603050405020304" pitchFamily="18" charset="0"/>
              </a:rPr>
              <a:t> </a:t>
            </a:r>
          </a:p>
          <a:p>
            <a:pPr>
              <a:spcBef>
                <a:spcPts val="0"/>
              </a:spcBef>
            </a:pPr>
            <a:r>
              <a:rPr lang="en-US" sz="1600" dirty="0">
                <a:latin typeface="Times New Roman" panose="02020603050405020304" pitchFamily="18" charset="0"/>
                <a:cs typeface="Times New Roman" panose="02020603050405020304" pitchFamily="18" charset="0"/>
              </a:rPr>
              <a:t>Students must successfully complete the OSP Summer </a:t>
            </a:r>
            <a:r>
              <a:rPr lang="en-US" sz="1600" dirty="0" smtClean="0">
                <a:latin typeface="Times New Roman" panose="02020603050405020304" pitchFamily="18" charset="0"/>
                <a:cs typeface="Times New Roman" panose="02020603050405020304" pitchFamily="18" charset="0"/>
              </a:rPr>
              <a:t>Academy</a:t>
            </a:r>
            <a:endParaRPr lang="en-US"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0495390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300" b="1" dirty="0">
                <a:solidFill>
                  <a:srgbClr val="FFC000"/>
                </a:solidFill>
                <a:latin typeface="Times New Roman" panose="02020603050405020304" pitchFamily="18" charset="0"/>
                <a:cs typeface="Times New Roman" panose="02020603050405020304" pitchFamily="18" charset="0"/>
              </a:rPr>
              <a:t>Some Interesting OSP Statistics</a:t>
            </a:r>
          </a:p>
        </p:txBody>
      </p:sp>
      <p:sp>
        <p:nvSpPr>
          <p:cNvPr id="3" name="Content Placeholder 2"/>
          <p:cNvSpPr>
            <a:spLocks noGrp="1"/>
          </p:cNvSpPr>
          <p:nvPr>
            <p:ph idx="1"/>
          </p:nvPr>
        </p:nvSpPr>
        <p:spPr>
          <a:xfrm>
            <a:off x="611909" y="1191492"/>
            <a:ext cx="8100291" cy="4747492"/>
          </a:xfrm>
        </p:spPr>
        <p:txBody>
          <a:bodyPr>
            <a:normAutofit fontScale="40000" lnSpcReduction="20000"/>
          </a:bodyPr>
          <a:lstStyle/>
          <a:p>
            <a:pPr marL="68580" indent="0">
              <a:lnSpc>
                <a:spcPct val="120000"/>
              </a:lnSpc>
              <a:spcBef>
                <a:spcPts val="0"/>
              </a:spcBef>
              <a:buNone/>
            </a:pPr>
            <a:r>
              <a:rPr lang="en-US" dirty="0"/>
              <a:t> </a:t>
            </a:r>
          </a:p>
          <a:p>
            <a:pPr>
              <a:lnSpc>
                <a:spcPct val="120000"/>
              </a:lnSpc>
              <a:spcBef>
                <a:spcPts val="0"/>
              </a:spcBef>
            </a:pPr>
            <a:r>
              <a:rPr lang="en-US" sz="5000" dirty="0">
                <a:latin typeface="Times New Roman" panose="02020603050405020304" pitchFamily="18" charset="0"/>
                <a:cs typeface="Times New Roman" panose="02020603050405020304" pitchFamily="18" charset="0"/>
              </a:rPr>
              <a:t>FY’16 -550 undergraduate &amp; 10 graduate students</a:t>
            </a:r>
          </a:p>
          <a:p>
            <a:pPr marL="68580" indent="0">
              <a:lnSpc>
                <a:spcPct val="120000"/>
              </a:lnSpc>
              <a:spcBef>
                <a:spcPts val="0"/>
              </a:spcBef>
              <a:buNone/>
            </a:pPr>
            <a:endParaRPr lang="en-US" sz="3800" dirty="0">
              <a:latin typeface="Times New Roman" panose="02020603050405020304" pitchFamily="18" charset="0"/>
              <a:cs typeface="Times New Roman" panose="02020603050405020304" pitchFamily="18" charset="0"/>
            </a:endParaRPr>
          </a:p>
          <a:p>
            <a:pPr>
              <a:lnSpc>
                <a:spcPct val="120000"/>
              </a:lnSpc>
              <a:spcBef>
                <a:spcPts val="0"/>
              </a:spcBef>
            </a:pPr>
            <a:r>
              <a:rPr lang="en-US" sz="5000" dirty="0">
                <a:latin typeface="Times New Roman" panose="02020603050405020304" pitchFamily="18" charset="0"/>
                <a:cs typeface="Times New Roman" panose="02020603050405020304" pitchFamily="18" charset="0"/>
              </a:rPr>
              <a:t> Initial year OSP students made up 16% of the University’s FTFTF population.</a:t>
            </a:r>
          </a:p>
          <a:p>
            <a:pPr marL="68580" indent="0">
              <a:lnSpc>
                <a:spcPct val="120000"/>
              </a:lnSpc>
              <a:spcBef>
                <a:spcPts val="0"/>
              </a:spcBef>
              <a:buNone/>
            </a:pPr>
            <a:endParaRPr lang="en-US" sz="3800" dirty="0">
              <a:latin typeface="Times New Roman" panose="02020603050405020304" pitchFamily="18" charset="0"/>
              <a:cs typeface="Times New Roman" panose="02020603050405020304" pitchFamily="18" charset="0"/>
            </a:endParaRPr>
          </a:p>
          <a:p>
            <a:pPr>
              <a:lnSpc>
                <a:spcPct val="120000"/>
              </a:lnSpc>
              <a:spcBef>
                <a:spcPts val="0"/>
              </a:spcBef>
            </a:pPr>
            <a:r>
              <a:rPr lang="en-US" sz="5000" dirty="0">
                <a:latin typeface="Times New Roman" panose="02020603050405020304" pitchFamily="18" charset="0"/>
                <a:cs typeface="Times New Roman" panose="02020603050405020304" pitchFamily="18" charset="0"/>
              </a:rPr>
              <a:t>CGPA Breakdown 2.0 -2.99 = 237 &amp; 3.0 – 3.99 = </a:t>
            </a:r>
            <a:r>
              <a:rPr lang="en-US" sz="5000" dirty="0" smtClean="0">
                <a:latin typeface="Times New Roman" panose="02020603050405020304" pitchFamily="18" charset="0"/>
                <a:cs typeface="Times New Roman" panose="02020603050405020304" pitchFamily="18" charset="0"/>
              </a:rPr>
              <a:t>198</a:t>
            </a:r>
          </a:p>
          <a:p>
            <a:pPr marL="68580" indent="0">
              <a:lnSpc>
                <a:spcPct val="120000"/>
              </a:lnSpc>
              <a:spcBef>
                <a:spcPts val="0"/>
              </a:spcBef>
              <a:buNone/>
            </a:pPr>
            <a:endParaRPr lang="en-US" sz="3800" dirty="0">
              <a:latin typeface="Times New Roman" panose="02020603050405020304" pitchFamily="18" charset="0"/>
              <a:cs typeface="Times New Roman" panose="02020603050405020304" pitchFamily="18" charset="0"/>
            </a:endParaRPr>
          </a:p>
          <a:p>
            <a:pPr>
              <a:lnSpc>
                <a:spcPct val="120000"/>
              </a:lnSpc>
              <a:spcBef>
                <a:spcPts val="0"/>
              </a:spcBef>
            </a:pPr>
            <a:r>
              <a:rPr lang="en-US" sz="5000" dirty="0">
                <a:latin typeface="Times New Roman" panose="02020603050405020304" pitchFamily="18" charset="0"/>
                <a:cs typeface="Times New Roman" panose="02020603050405020304" pitchFamily="18" charset="0"/>
              </a:rPr>
              <a:t>OSP financial contributions to NJCU </a:t>
            </a:r>
            <a:r>
              <a:rPr lang="en-US" sz="5000" dirty="0">
                <a:latin typeface="Times New Roman" panose="02020603050405020304" pitchFamily="18" charset="0"/>
                <a:cs typeface="Times New Roman" panose="02020603050405020304" pitchFamily="18" charset="0"/>
                <a:sym typeface="Wingdings"/>
              </a:rPr>
              <a:t></a:t>
            </a:r>
            <a:r>
              <a:rPr lang="en-US" sz="5000" dirty="0" smtClean="0">
                <a:latin typeface="Times New Roman" panose="02020603050405020304" pitchFamily="18" charset="0"/>
                <a:cs typeface="Times New Roman" panose="02020603050405020304" pitchFamily="18" charset="0"/>
              </a:rPr>
              <a:t>:</a:t>
            </a:r>
          </a:p>
          <a:p>
            <a:pPr marL="68580" indent="0">
              <a:lnSpc>
                <a:spcPct val="120000"/>
              </a:lnSpc>
              <a:spcBef>
                <a:spcPts val="0"/>
              </a:spcBef>
              <a:buNone/>
            </a:pPr>
            <a:endParaRPr lang="en-US" sz="2900" dirty="0">
              <a:latin typeface="Times New Roman" panose="02020603050405020304" pitchFamily="18" charset="0"/>
              <a:cs typeface="Times New Roman" panose="02020603050405020304" pitchFamily="18" charset="0"/>
            </a:endParaRPr>
          </a:p>
          <a:p>
            <a:pPr lvl="1">
              <a:lnSpc>
                <a:spcPct val="170000"/>
              </a:lnSpc>
              <a:spcBef>
                <a:spcPts val="0"/>
              </a:spcBef>
            </a:pPr>
            <a:r>
              <a:rPr lang="en-US" sz="3400" dirty="0">
                <a:latin typeface="Times New Roman" panose="02020603050405020304" pitchFamily="18" charset="0"/>
                <a:cs typeface="Times New Roman" panose="02020603050405020304" pitchFamily="18" charset="0"/>
              </a:rPr>
              <a:t>OSP supported 80 of its students to take summer ’16 courses – </a:t>
            </a:r>
            <a:r>
              <a:rPr lang="en-US" sz="3400" dirty="0" smtClean="0">
                <a:latin typeface="Times New Roman" panose="02020603050405020304" pitchFamily="18" charset="0"/>
                <a:cs typeface="Times New Roman" panose="02020603050405020304" pitchFamily="18" charset="0"/>
              </a:rPr>
              <a:t>Total </a:t>
            </a:r>
            <a:r>
              <a:rPr lang="en-US" sz="3400" dirty="0">
                <a:latin typeface="Times New Roman" panose="02020603050405020304" pitchFamily="18" charset="0"/>
                <a:cs typeface="Times New Roman" panose="02020603050405020304" pitchFamily="18" charset="0"/>
              </a:rPr>
              <a:t>Amount $100,096</a:t>
            </a:r>
          </a:p>
          <a:p>
            <a:pPr lvl="1">
              <a:lnSpc>
                <a:spcPct val="170000"/>
              </a:lnSpc>
              <a:spcBef>
                <a:spcPts val="0"/>
              </a:spcBef>
            </a:pPr>
            <a:r>
              <a:rPr lang="en-US" sz="3400" dirty="0">
                <a:latin typeface="Times New Roman" panose="02020603050405020304" pitchFamily="18" charset="0"/>
                <a:cs typeface="Times New Roman" panose="02020603050405020304" pitchFamily="18" charset="0"/>
              </a:rPr>
              <a:t>Tuition &amp; Fees OSP students paid F’16    Approximately 2,154,496.00 </a:t>
            </a:r>
          </a:p>
          <a:p>
            <a:pPr lvl="1">
              <a:lnSpc>
                <a:spcPct val="170000"/>
              </a:lnSpc>
              <a:spcBef>
                <a:spcPts val="0"/>
              </a:spcBef>
            </a:pPr>
            <a:r>
              <a:rPr lang="en-US" sz="3400" dirty="0">
                <a:latin typeface="Times New Roman" panose="02020603050405020304" pitchFamily="18" charset="0"/>
                <a:cs typeface="Times New Roman" panose="02020603050405020304" pitchFamily="18" charset="0"/>
              </a:rPr>
              <a:t>OSP Bookstore payment F’16 - Total students 308 – Total Amount $110,575.00</a:t>
            </a:r>
          </a:p>
          <a:p>
            <a:pPr lvl="1">
              <a:lnSpc>
                <a:spcPct val="170000"/>
              </a:lnSpc>
              <a:spcBef>
                <a:spcPts val="0"/>
              </a:spcBef>
            </a:pPr>
            <a:r>
              <a:rPr lang="en-US" sz="3400" dirty="0">
                <a:latin typeface="Times New Roman" panose="02020603050405020304" pitchFamily="18" charset="0"/>
                <a:cs typeface="Times New Roman" panose="02020603050405020304" pitchFamily="18" charset="0"/>
              </a:rPr>
              <a:t>OSP Dorm  (Room &amp; Board) -F’16      </a:t>
            </a:r>
          </a:p>
          <a:p>
            <a:pPr marL="68580" indent="0">
              <a:lnSpc>
                <a:spcPct val="120000"/>
              </a:lnSpc>
              <a:spcBef>
                <a:spcPts val="0"/>
              </a:spcBef>
              <a:buNone/>
            </a:pPr>
            <a:r>
              <a:rPr lang="en-US" sz="3400" dirty="0" smtClean="0">
                <a:latin typeface="Times New Roman" panose="02020603050405020304" pitchFamily="18" charset="0"/>
                <a:cs typeface="Times New Roman" panose="02020603050405020304" pitchFamily="18" charset="0"/>
              </a:rPr>
              <a:t>	Total </a:t>
            </a:r>
            <a:r>
              <a:rPr lang="en-US" sz="3400" dirty="0">
                <a:latin typeface="Times New Roman" panose="02020603050405020304" pitchFamily="18" charset="0"/>
                <a:cs typeface="Times New Roman" panose="02020603050405020304" pitchFamily="18" charset="0"/>
              </a:rPr>
              <a:t>students 49 (approximately 9% of OSP population) </a:t>
            </a:r>
            <a:r>
              <a:rPr lang="en-US" sz="3400" dirty="0" smtClean="0">
                <a:latin typeface="Times New Roman" panose="02020603050405020304" pitchFamily="18" charset="0"/>
                <a:cs typeface="Times New Roman" panose="02020603050405020304" pitchFamily="18" charset="0"/>
              </a:rPr>
              <a:t>– </a:t>
            </a:r>
          </a:p>
          <a:p>
            <a:pPr marL="68580" indent="0">
              <a:lnSpc>
                <a:spcPct val="120000"/>
              </a:lnSpc>
              <a:spcBef>
                <a:spcPts val="0"/>
              </a:spcBef>
              <a:buNone/>
            </a:pPr>
            <a:r>
              <a:rPr lang="en-US" sz="3400" dirty="0">
                <a:latin typeface="Times New Roman" panose="02020603050405020304" pitchFamily="18" charset="0"/>
                <a:cs typeface="Times New Roman" panose="02020603050405020304" pitchFamily="18" charset="0"/>
              </a:rPr>
              <a:t>	</a:t>
            </a:r>
            <a:r>
              <a:rPr lang="en-US" sz="3400" dirty="0" smtClean="0">
                <a:latin typeface="Times New Roman" panose="02020603050405020304" pitchFamily="18" charset="0"/>
                <a:cs typeface="Times New Roman" panose="02020603050405020304" pitchFamily="18" charset="0"/>
              </a:rPr>
              <a:t>Payment- </a:t>
            </a:r>
            <a:r>
              <a:rPr lang="en-US" sz="3400" dirty="0">
                <a:latin typeface="Times New Roman" panose="02020603050405020304" pitchFamily="18" charset="0"/>
                <a:cs typeface="Times New Roman" panose="02020603050405020304" pitchFamily="18" charset="0"/>
              </a:rPr>
              <a:t>approximately </a:t>
            </a:r>
            <a:r>
              <a:rPr lang="en-US" sz="3400" b="1" u="sng" dirty="0">
                <a:latin typeface="Times New Roman" panose="02020603050405020304" pitchFamily="18" charset="0"/>
                <a:cs typeface="Times New Roman" panose="02020603050405020304" pitchFamily="18" charset="0"/>
              </a:rPr>
              <a:t>$325,064</a:t>
            </a:r>
          </a:p>
        </p:txBody>
      </p:sp>
    </p:spTree>
    <p:extLst>
      <p:ext uri="{BB962C8B-B14F-4D97-AF65-F5344CB8AC3E}">
        <p14:creationId xmlns:p14="http://schemas.microsoft.com/office/powerpoint/2010/main" val="391395800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FFC000"/>
                </a:solidFill>
                <a:latin typeface="Times New Roman" panose="02020603050405020304" pitchFamily="18" charset="0"/>
                <a:cs typeface="Times New Roman" panose="02020603050405020304" pitchFamily="18" charset="0"/>
              </a:rPr>
              <a:t>OSP Support Services</a:t>
            </a:r>
            <a:endParaRPr lang="en-US" dirty="0">
              <a:solidFill>
                <a:srgbClr val="FFC000"/>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685800" y="1163782"/>
            <a:ext cx="7772400" cy="4655127"/>
          </a:xfrm>
        </p:spPr>
        <p:txBody>
          <a:bodyPr>
            <a:normAutofit fontScale="92500" lnSpcReduction="10000"/>
          </a:bodyPr>
          <a:lstStyle/>
          <a:p>
            <a:pPr lvl="0"/>
            <a:r>
              <a:rPr lang="en-US" sz="2200" dirty="0" smtClean="0">
                <a:latin typeface="Times New Roman" panose="02020603050405020304" pitchFamily="18" charset="0"/>
                <a:cs typeface="Times New Roman" panose="02020603050405020304" pitchFamily="18" charset="0"/>
              </a:rPr>
              <a:t>OSP </a:t>
            </a:r>
            <a:r>
              <a:rPr lang="en-US" sz="2200" dirty="0">
                <a:latin typeface="Times New Roman" panose="02020603050405020304" pitchFamily="18" charset="0"/>
                <a:cs typeface="Times New Roman" panose="02020603050405020304" pitchFamily="18" charset="0"/>
              </a:rPr>
              <a:t>Summer Academy</a:t>
            </a:r>
          </a:p>
          <a:p>
            <a:pPr lvl="0"/>
            <a:r>
              <a:rPr lang="en-US" sz="2200" dirty="0">
                <a:latin typeface="Times New Roman" panose="02020603050405020304" pitchFamily="18" charset="0"/>
                <a:cs typeface="Times New Roman" panose="02020603050405020304" pitchFamily="18" charset="0"/>
              </a:rPr>
              <a:t>OSP Counseling</a:t>
            </a:r>
          </a:p>
          <a:p>
            <a:pPr lvl="0"/>
            <a:r>
              <a:rPr lang="en-US" sz="2200" dirty="0">
                <a:latin typeface="Times New Roman" panose="02020603050405020304" pitchFamily="18" charset="0"/>
                <a:cs typeface="Times New Roman" panose="02020603050405020304" pitchFamily="18" charset="0"/>
              </a:rPr>
              <a:t>OSP Tutoring</a:t>
            </a:r>
          </a:p>
          <a:p>
            <a:pPr lvl="0"/>
            <a:r>
              <a:rPr lang="en-US" sz="2200" dirty="0">
                <a:latin typeface="Times New Roman" panose="02020603050405020304" pitchFamily="18" charset="0"/>
                <a:cs typeface="Times New Roman" panose="02020603050405020304" pitchFamily="18" charset="0"/>
              </a:rPr>
              <a:t>OSP Semester Grant :(Commuter- $575, Residential- $700, Graduate-$1,150)</a:t>
            </a:r>
          </a:p>
          <a:p>
            <a:pPr lvl="0"/>
            <a:r>
              <a:rPr lang="en-US" sz="2200" dirty="0">
                <a:latin typeface="Times New Roman" panose="02020603050405020304" pitchFamily="18" charset="0"/>
                <a:cs typeface="Times New Roman" panose="02020603050405020304" pitchFamily="18" charset="0"/>
              </a:rPr>
              <a:t>OSP Book Voucher</a:t>
            </a:r>
          </a:p>
          <a:p>
            <a:pPr lvl="0"/>
            <a:r>
              <a:rPr lang="en-US" sz="2200" dirty="0">
                <a:latin typeface="Times New Roman" panose="02020603050405020304" pitchFamily="18" charset="0"/>
                <a:cs typeface="Times New Roman" panose="02020603050405020304" pitchFamily="18" charset="0"/>
              </a:rPr>
              <a:t>OSP Shirley Inman Emergency Book Fund</a:t>
            </a:r>
          </a:p>
          <a:p>
            <a:pPr lvl="0"/>
            <a:r>
              <a:rPr lang="en-US" sz="2200" dirty="0">
                <a:latin typeface="Times New Roman" panose="02020603050405020304" pitchFamily="18" charset="0"/>
                <a:cs typeface="Times New Roman" panose="02020603050405020304" pitchFamily="18" charset="0"/>
              </a:rPr>
              <a:t>Summer tuition &amp; fee deferments &amp; reimbursements</a:t>
            </a:r>
          </a:p>
          <a:p>
            <a:pPr lvl="0"/>
            <a:r>
              <a:rPr lang="en-US" sz="2200" dirty="0">
                <a:latin typeface="Times New Roman" panose="02020603050405020304" pitchFamily="18" charset="0"/>
                <a:cs typeface="Times New Roman" panose="02020603050405020304" pitchFamily="18" charset="0"/>
              </a:rPr>
              <a:t>Leadership Workshops &amp; Activities</a:t>
            </a:r>
          </a:p>
          <a:p>
            <a:pPr lvl="0"/>
            <a:r>
              <a:rPr lang="en-US" sz="2200" dirty="0">
                <a:latin typeface="Times New Roman" panose="02020603050405020304" pitchFamily="18" charset="0"/>
                <a:cs typeface="Times New Roman" panose="02020603050405020304" pitchFamily="18" charset="0"/>
              </a:rPr>
              <a:t>Opportunity to join the NJCU Epsilon Eta Chapter of the Chi Alpha Epsilon Honor Society</a:t>
            </a:r>
          </a:p>
          <a:p>
            <a:pPr lvl="0"/>
            <a:r>
              <a:rPr lang="en-US" sz="2200" dirty="0" smtClean="0">
                <a:latin typeface="Times New Roman" panose="02020603050405020304" pitchFamily="18" charset="0"/>
                <a:cs typeface="Times New Roman" panose="02020603050405020304" pitchFamily="18" charset="0"/>
              </a:rPr>
              <a:t>Ability </a:t>
            </a:r>
            <a:r>
              <a:rPr lang="en-US" sz="2200" dirty="0">
                <a:latin typeface="Times New Roman" panose="02020603050405020304" pitchFamily="18" charset="0"/>
                <a:cs typeface="Times New Roman" panose="02020603050405020304" pitchFamily="18" charset="0"/>
              </a:rPr>
              <a:t>to obtain 12 semesters of State aid as compared to 8 for non-OSP students.</a:t>
            </a:r>
          </a:p>
          <a:p>
            <a:endParaRPr lang="en-US" dirty="0"/>
          </a:p>
        </p:txBody>
      </p:sp>
    </p:spTree>
    <p:extLst>
      <p:ext uri="{BB962C8B-B14F-4D97-AF65-F5344CB8AC3E}">
        <p14:creationId xmlns:p14="http://schemas.microsoft.com/office/powerpoint/2010/main" val="348721700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C000"/>
                </a:solidFill>
                <a:latin typeface="Times New Roman"/>
                <a:cs typeface="Times New Roman"/>
              </a:rPr>
              <a:t>5 Week Summer Academy</a:t>
            </a:r>
            <a:endParaRPr lang="en-US" b="1" dirty="0">
              <a:solidFill>
                <a:srgbClr val="FFC000"/>
              </a:solidFill>
              <a:latin typeface="Times New Roman"/>
              <a:cs typeface="Times New Roman"/>
            </a:endParaRPr>
          </a:p>
        </p:txBody>
      </p:sp>
      <p:sp>
        <p:nvSpPr>
          <p:cNvPr id="3" name="Content Placeholder 2"/>
          <p:cNvSpPr>
            <a:spLocks noGrp="1"/>
          </p:cNvSpPr>
          <p:nvPr>
            <p:ph idx="1"/>
          </p:nvPr>
        </p:nvSpPr>
        <p:spPr>
          <a:xfrm>
            <a:off x="685799" y="1239563"/>
            <a:ext cx="8046661" cy="4389524"/>
          </a:xfrm>
        </p:spPr>
        <p:txBody>
          <a:bodyPr>
            <a:normAutofit/>
          </a:bodyPr>
          <a:lstStyle/>
          <a:p>
            <a:r>
              <a:rPr lang="en-US" dirty="0" smtClean="0">
                <a:latin typeface="Times New Roman"/>
                <a:cs typeface="Times New Roman"/>
              </a:rPr>
              <a:t>Required of all incoming freshman</a:t>
            </a:r>
          </a:p>
          <a:p>
            <a:r>
              <a:rPr lang="en-US" dirty="0">
                <a:latin typeface="Times New Roman"/>
                <a:cs typeface="Times New Roman"/>
              </a:rPr>
              <a:t>Commuters and Resident </a:t>
            </a:r>
            <a:r>
              <a:rPr lang="en-US" dirty="0" smtClean="0">
                <a:latin typeface="Times New Roman"/>
                <a:cs typeface="Times New Roman"/>
              </a:rPr>
              <a:t>Students</a:t>
            </a:r>
          </a:p>
          <a:p>
            <a:pPr lvl="1"/>
            <a:r>
              <a:rPr lang="en-US" dirty="0" smtClean="0">
                <a:latin typeface="Times New Roman"/>
                <a:cs typeface="Times New Roman"/>
              </a:rPr>
              <a:t>150-180 students</a:t>
            </a:r>
            <a:endParaRPr lang="en-US" dirty="0">
              <a:latin typeface="Times New Roman"/>
              <a:cs typeface="Times New Roman"/>
            </a:endParaRPr>
          </a:p>
          <a:p>
            <a:r>
              <a:rPr lang="en-US" dirty="0" smtClean="0">
                <a:latin typeface="Times New Roman"/>
                <a:cs typeface="Times New Roman"/>
              </a:rPr>
              <a:t>Writing, Math, and Reading preparation seminars </a:t>
            </a:r>
          </a:p>
          <a:p>
            <a:pPr lvl="1"/>
            <a:r>
              <a:rPr lang="en-US" dirty="0" smtClean="0">
                <a:latin typeface="Times New Roman"/>
                <a:cs typeface="Times New Roman"/>
              </a:rPr>
              <a:t>Post Exams to Test into College level courses </a:t>
            </a:r>
          </a:p>
          <a:p>
            <a:r>
              <a:rPr lang="en-US" dirty="0" smtClean="0">
                <a:latin typeface="Times New Roman"/>
                <a:cs typeface="Times New Roman"/>
              </a:rPr>
              <a:t>Integrate students into the university </a:t>
            </a:r>
          </a:p>
          <a:p>
            <a:pPr lvl="1"/>
            <a:r>
              <a:rPr lang="en-US" dirty="0" smtClean="0">
                <a:latin typeface="Times New Roman"/>
                <a:cs typeface="Times New Roman"/>
              </a:rPr>
              <a:t>Financial Aid</a:t>
            </a:r>
          </a:p>
          <a:p>
            <a:pPr lvl="1"/>
            <a:r>
              <a:rPr lang="en-US" dirty="0" smtClean="0">
                <a:latin typeface="Times New Roman"/>
                <a:cs typeface="Times New Roman"/>
              </a:rPr>
              <a:t>Academic Skills</a:t>
            </a:r>
          </a:p>
          <a:p>
            <a:pPr lvl="1"/>
            <a:r>
              <a:rPr lang="en-US" dirty="0" smtClean="0">
                <a:latin typeface="Times New Roman"/>
                <a:cs typeface="Times New Roman"/>
              </a:rPr>
              <a:t>Interpersonal Skills</a:t>
            </a:r>
          </a:p>
          <a:p>
            <a:r>
              <a:rPr lang="en-US" dirty="0" smtClean="0">
                <a:latin typeface="Times New Roman"/>
                <a:cs typeface="Times New Roman"/>
              </a:rPr>
              <a:t> Goal: Enhance College Readiness</a:t>
            </a:r>
          </a:p>
          <a:p>
            <a:pPr lvl="1"/>
            <a:r>
              <a:rPr lang="en-US" dirty="0" smtClean="0">
                <a:latin typeface="Times New Roman"/>
                <a:cs typeface="Times New Roman"/>
              </a:rPr>
              <a:t>Reduce remedial/development enrollment </a:t>
            </a:r>
          </a:p>
          <a:p>
            <a:pPr lvl="1"/>
            <a:r>
              <a:rPr lang="en-US" dirty="0" smtClean="0">
                <a:latin typeface="Times New Roman"/>
                <a:cs typeface="Times New Roman"/>
              </a:rPr>
              <a:t>Enhance student resiliency </a:t>
            </a:r>
          </a:p>
          <a:p>
            <a:endParaRPr lang="en-US" dirty="0">
              <a:latin typeface="Times New Roman"/>
              <a:cs typeface="Times New Roman"/>
            </a:endParaRPr>
          </a:p>
        </p:txBody>
      </p:sp>
    </p:spTree>
    <p:extLst>
      <p:ext uri="{BB962C8B-B14F-4D97-AF65-F5344CB8AC3E}">
        <p14:creationId xmlns:p14="http://schemas.microsoft.com/office/powerpoint/2010/main" val="135338042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C000"/>
                </a:solidFill>
                <a:latin typeface="Times New Roman"/>
                <a:cs typeface="Times New Roman"/>
              </a:rPr>
              <a:t>Support Services</a:t>
            </a:r>
            <a:endParaRPr lang="en-US" b="1" dirty="0">
              <a:solidFill>
                <a:srgbClr val="FFC000"/>
              </a:solidFill>
              <a:latin typeface="Times New Roman"/>
              <a:cs typeface="Times New Roman"/>
            </a:endParaRPr>
          </a:p>
        </p:txBody>
      </p:sp>
      <p:sp>
        <p:nvSpPr>
          <p:cNvPr id="3" name="Content Placeholder 2"/>
          <p:cNvSpPr>
            <a:spLocks noGrp="1"/>
          </p:cNvSpPr>
          <p:nvPr>
            <p:ph idx="1"/>
          </p:nvPr>
        </p:nvSpPr>
        <p:spPr>
          <a:xfrm>
            <a:off x="685800" y="1239562"/>
            <a:ext cx="7936918" cy="4264085"/>
          </a:xfrm>
        </p:spPr>
        <p:txBody>
          <a:bodyPr>
            <a:normAutofit lnSpcReduction="10000"/>
          </a:bodyPr>
          <a:lstStyle/>
          <a:p>
            <a:r>
              <a:rPr lang="en-US" dirty="0" smtClean="0">
                <a:latin typeface="Times New Roman"/>
                <a:cs typeface="Times New Roman"/>
              </a:rPr>
              <a:t>Counseling Services</a:t>
            </a:r>
          </a:p>
          <a:p>
            <a:pPr lvl="1"/>
            <a:r>
              <a:rPr lang="en-US" dirty="0" smtClean="0">
                <a:latin typeface="Times New Roman"/>
                <a:cs typeface="Times New Roman"/>
              </a:rPr>
              <a:t>Beyond Course Advisement</a:t>
            </a:r>
          </a:p>
          <a:p>
            <a:r>
              <a:rPr lang="en-US" dirty="0" smtClean="0">
                <a:latin typeface="Times New Roman"/>
                <a:cs typeface="Times New Roman"/>
              </a:rPr>
              <a:t>Workshops</a:t>
            </a:r>
          </a:p>
          <a:p>
            <a:pPr lvl="1"/>
            <a:r>
              <a:rPr lang="en-US" dirty="0" smtClean="0">
                <a:latin typeface="Times New Roman"/>
                <a:cs typeface="Times New Roman"/>
              </a:rPr>
              <a:t>University Sponsored Workshops</a:t>
            </a:r>
          </a:p>
          <a:p>
            <a:pPr lvl="2"/>
            <a:r>
              <a:rPr lang="en-US" dirty="0" smtClean="0">
                <a:latin typeface="Times New Roman"/>
                <a:cs typeface="Times New Roman"/>
              </a:rPr>
              <a:t>Academic, Financial, Emotional, Political etc.</a:t>
            </a:r>
          </a:p>
          <a:p>
            <a:r>
              <a:rPr lang="en-US" dirty="0" smtClean="0">
                <a:latin typeface="Times New Roman"/>
                <a:cs typeface="Times New Roman"/>
              </a:rPr>
              <a:t>Leadership Development</a:t>
            </a:r>
          </a:p>
          <a:p>
            <a:pPr lvl="1"/>
            <a:r>
              <a:rPr lang="en-US" dirty="0" smtClean="0">
                <a:latin typeface="Times New Roman"/>
                <a:cs typeface="Times New Roman"/>
              </a:rPr>
              <a:t>Conferences, Day at the Capitol, Habit for Humanity, Study Abroad</a:t>
            </a:r>
          </a:p>
          <a:p>
            <a:r>
              <a:rPr lang="en-US" dirty="0" smtClean="0">
                <a:latin typeface="Times New Roman"/>
                <a:cs typeface="Times New Roman"/>
              </a:rPr>
              <a:t>Community Service</a:t>
            </a:r>
          </a:p>
          <a:p>
            <a:pPr lvl="1"/>
            <a:r>
              <a:rPr lang="en-US" dirty="0" smtClean="0">
                <a:latin typeface="Times New Roman"/>
                <a:cs typeface="Times New Roman"/>
              </a:rPr>
              <a:t>Breast Cancer, Read Across America, HS Conference, Care Bags, Homeless Shelter</a:t>
            </a:r>
          </a:p>
          <a:p>
            <a:r>
              <a:rPr lang="en-US" dirty="0" smtClean="0">
                <a:latin typeface="Times New Roman"/>
                <a:cs typeface="Times New Roman"/>
              </a:rPr>
              <a:t>Summer Enrichment</a:t>
            </a:r>
          </a:p>
          <a:p>
            <a:pPr lvl="1"/>
            <a:r>
              <a:rPr lang="en-US" dirty="0" smtClean="0">
                <a:latin typeface="Times New Roman"/>
                <a:cs typeface="Times New Roman"/>
              </a:rPr>
              <a:t>Pre-Legal, Rowan SOM, Bio-Medical, and MIP</a:t>
            </a:r>
          </a:p>
          <a:p>
            <a:r>
              <a:rPr lang="en-US" dirty="0" smtClean="0">
                <a:latin typeface="Times New Roman"/>
                <a:cs typeface="Times New Roman"/>
              </a:rPr>
              <a:t>Summer Session Funding</a:t>
            </a:r>
          </a:p>
          <a:p>
            <a:pPr lvl="1"/>
            <a:endParaRPr lang="en-US" dirty="0" smtClean="0">
              <a:latin typeface="Times New Roman"/>
              <a:cs typeface="Times New Roman"/>
            </a:endParaRPr>
          </a:p>
          <a:p>
            <a:endParaRPr lang="en-US" dirty="0">
              <a:latin typeface="Times New Roman"/>
              <a:cs typeface="Times New Roman"/>
            </a:endParaRPr>
          </a:p>
        </p:txBody>
      </p:sp>
    </p:spTree>
    <p:extLst>
      <p:ext uri="{BB962C8B-B14F-4D97-AF65-F5344CB8AC3E}">
        <p14:creationId xmlns:p14="http://schemas.microsoft.com/office/powerpoint/2010/main" val="2616712542"/>
      </p:ext>
    </p:extLst>
  </p:cSld>
  <p:clrMapOvr>
    <a:masterClrMapping/>
  </p:clrMapOvr>
  <p:timing>
    <p:tnLst>
      <p:par>
        <p:cTn id="1" dur="indefinite" restart="never" nodeType="tmRoot"/>
      </p:par>
    </p:tnLst>
  </p:timing>
</p:sld>
</file>

<file path=ppt/theme/theme1.xml><?xml version="1.0" encoding="utf-8"?>
<a:theme xmlns:a="http://schemas.openxmlformats.org/drawingml/2006/main" name="Urban Pop">
  <a:themeElements>
    <a:clrScheme name="Urban Pop">
      <a:dk1>
        <a:srgbClr val="000000"/>
      </a:dk1>
      <a:lt1>
        <a:srgbClr val="FFFFFF"/>
      </a:lt1>
      <a:dk2>
        <a:srgbClr val="282828"/>
      </a:dk2>
      <a:lt2>
        <a:srgbClr val="D4D4D4"/>
      </a:lt2>
      <a:accent1>
        <a:srgbClr val="86CE24"/>
      </a:accent1>
      <a:accent2>
        <a:srgbClr val="00A2E6"/>
      </a:accent2>
      <a:accent3>
        <a:srgbClr val="FAC810"/>
      </a:accent3>
      <a:accent4>
        <a:srgbClr val="7D8F8C"/>
      </a:accent4>
      <a:accent5>
        <a:srgbClr val="D06B20"/>
      </a:accent5>
      <a:accent6>
        <a:srgbClr val="958B8B"/>
      </a:accent6>
      <a:hlink>
        <a:srgbClr val="FF9900"/>
      </a:hlink>
      <a:folHlink>
        <a:srgbClr val="969696"/>
      </a:folHlink>
    </a:clrScheme>
    <a:fontScheme name="Urban Pop">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Urban Pop">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2700" cap="flat" cmpd="sng" algn="ctr">
          <a:solidFill>
            <a:schemeClr val="phClr"/>
          </a:solidFill>
          <a:prstDash val="solid"/>
        </a:ln>
        <a:ln w="15875"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1909" dir="5400000" rotWithShape="0">
              <a:srgbClr val="000000">
                <a:alpha val="40000"/>
              </a:srgbClr>
            </a:outerShdw>
          </a:effectLst>
        </a:effectStyle>
        <a:effectStyle>
          <a:effectLst>
            <a:outerShdw blurRad="50800" dist="38100" dir="5400000" rotWithShape="0">
              <a:srgbClr val="000000">
                <a:alpha val="58000"/>
              </a:srgbClr>
            </a:outerShdw>
          </a:effectLst>
          <a:scene3d>
            <a:camera prst="orthographicFront">
              <a:rot lat="0" lon="0" rev="0"/>
            </a:camera>
            <a:lightRig rig="flat" dir="t"/>
          </a:scene3d>
          <a:sp3d contourW="15875">
            <a:bevelT w="95250" h="127000"/>
            <a:contourClr>
              <a:schemeClr val="phClr">
                <a:shade val="30000"/>
              </a:schemeClr>
            </a:contourClr>
          </a:sp3d>
        </a:effectStyle>
      </a:effectStyleLst>
      <a:bgFillStyleLst>
        <a:solidFill>
          <a:schemeClr val="phClr"/>
        </a:solidFill>
        <a:gradFill rotWithShape="1">
          <a:gsLst>
            <a:gs pos="0">
              <a:schemeClr val="phClr">
                <a:tint val="95000"/>
                <a:shade val="100000"/>
                <a:alpha val="100000"/>
                <a:satMod val="100000"/>
                <a:lumMod val="100000"/>
              </a:schemeClr>
            </a:gs>
            <a:gs pos="9000">
              <a:schemeClr val="phClr">
                <a:tint val="90000"/>
                <a:shade val="100000"/>
                <a:alpha val="100000"/>
                <a:satMod val="100000"/>
                <a:lumMod val="100000"/>
              </a:schemeClr>
            </a:gs>
            <a:gs pos="34000">
              <a:schemeClr val="phClr">
                <a:tint val="83000"/>
                <a:shade val="100000"/>
                <a:alpha val="100000"/>
                <a:satMod val="100000"/>
                <a:lumMod val="100000"/>
              </a:schemeClr>
            </a:gs>
            <a:gs pos="62000">
              <a:schemeClr val="phClr">
                <a:tint val="85000"/>
                <a:shade val="100000"/>
                <a:alpha val="100000"/>
                <a:satMod val="100000"/>
                <a:lumMod val="100000"/>
              </a:schemeClr>
            </a:gs>
            <a:gs pos="90000">
              <a:schemeClr val="phClr">
                <a:tint val="92000"/>
                <a:shade val="100000"/>
                <a:alpha val="100000"/>
                <a:satMod val="100000"/>
                <a:lumMod val="90000"/>
              </a:schemeClr>
            </a:gs>
            <a:gs pos="100000">
              <a:schemeClr val="phClr">
                <a:tint val="85000"/>
                <a:shade val="100000"/>
                <a:alpha val="100000"/>
                <a:satMod val="100000"/>
                <a:lumMod val="100000"/>
              </a:schemeClr>
            </a:gs>
          </a:gsLst>
          <a:lin ang="5400000" scaled="1"/>
        </a:gradFill>
        <a:gradFill rotWithShape="1">
          <a:gsLst>
            <a:gs pos="0">
              <a:schemeClr val="phClr">
                <a:tint val="78000"/>
              </a:schemeClr>
            </a:gs>
            <a:gs pos="100000">
              <a:schemeClr val="phClr">
                <a:tint val="95000"/>
                <a:shade val="98000"/>
                <a:lumMod val="80000"/>
              </a:schemeClr>
            </a:gs>
          </a:gsLst>
          <a:path path="circle">
            <a:fillToRect l="50000" t="100000" r="10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 Pop.thmx</Template>
  <TotalTime>140</TotalTime>
  <Words>629</Words>
  <Application>Microsoft Office PowerPoint</Application>
  <PresentationFormat>On-screen Show (4:3)</PresentationFormat>
  <Paragraphs>138</Paragraphs>
  <Slides>14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Gill Sans MT</vt:lpstr>
      <vt:lpstr>Times New Roman</vt:lpstr>
      <vt:lpstr>Wingdings</vt:lpstr>
      <vt:lpstr>Wingdings 3</vt:lpstr>
      <vt:lpstr>Urban Pop</vt:lpstr>
      <vt:lpstr>  Opportunity Scholarship Program/EOF </vt:lpstr>
      <vt:lpstr>History of the OSP/EOF</vt:lpstr>
      <vt:lpstr>A Moral Dilemma - A Bold New Initiative</vt:lpstr>
      <vt:lpstr>The Success of EOF </vt:lpstr>
      <vt:lpstr>The Origin of the Opportunity Scholarship Program (EOF) at NJCU</vt:lpstr>
      <vt:lpstr>Some Interesting OSP Statistics</vt:lpstr>
      <vt:lpstr>OSP Support Services</vt:lpstr>
      <vt:lpstr>5 Week Summer Academy</vt:lpstr>
      <vt:lpstr>Support Services</vt:lpstr>
      <vt:lpstr>OSP Tutoring</vt:lpstr>
      <vt:lpstr>OSP Tutors</vt:lpstr>
      <vt:lpstr>MOST IMPORTANT OF ALL!  OUR OSP STUDENTS</vt:lpstr>
      <vt:lpstr>OSP Staff</vt:lpstr>
      <vt:lpstr>Contributors to OSP Success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Opportunity Scholarship Program/EOF</dc:title>
  <dc:creator>Shirley Delgado</dc:creator>
  <cp:lastModifiedBy>Andrew Platizky</cp:lastModifiedBy>
  <cp:revision>23</cp:revision>
  <dcterms:created xsi:type="dcterms:W3CDTF">2017-03-17T02:27:28Z</dcterms:created>
  <dcterms:modified xsi:type="dcterms:W3CDTF">2017-03-23T19:05:27Z</dcterms:modified>
</cp:coreProperties>
</file>